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56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372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547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749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387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664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494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403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284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451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2050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180E-3749-4913-94C0-596C1A192006}" type="datetimeFigureOut">
              <a:rPr lang="hu-HU" smtClean="0"/>
              <a:t>2020.03.18.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9A732-5324-48B1-832C-9447574DC9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809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10056" y="1034041"/>
            <a:ext cx="89559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b="1" smtClean="0">
                <a:solidFill>
                  <a:schemeClr val="bg1"/>
                </a:solidFill>
              </a:rPr>
              <a:t>Filmszerkesztés</a:t>
            </a:r>
          </a:p>
          <a:p>
            <a:pPr algn="ctr"/>
            <a:r>
              <a:rPr lang="hu-HU" sz="7200" b="1">
                <a:solidFill>
                  <a:schemeClr val="bg1"/>
                </a:solidFill>
              </a:rPr>
              <a:t>C</a:t>
            </a:r>
            <a:r>
              <a:rPr lang="hu-HU" sz="7200" b="1" smtClean="0">
                <a:solidFill>
                  <a:schemeClr val="bg1"/>
                </a:solidFill>
              </a:rPr>
              <a:t>soportmunka</a:t>
            </a:r>
            <a:endParaRPr lang="hu-HU" sz="72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20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4581271" y="200834"/>
            <a:ext cx="296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2.Filmjelenet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999656" y="5661249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>
                <a:solidFill>
                  <a:schemeClr val="bg1"/>
                </a:solidFill>
              </a:rPr>
              <a:t>Karak</a:t>
            </a:r>
            <a:r>
              <a:rPr lang="hu-HU" sz="2400" b="1" dirty="0">
                <a:solidFill>
                  <a:schemeClr val="bg1"/>
                </a:solidFill>
              </a:rPr>
              <a:t> megtanítja a vadászat rejtelmeire</a:t>
            </a:r>
          </a:p>
        </p:txBody>
      </p:sp>
      <p:pic>
        <p:nvPicPr>
          <p:cNvPr id="8" name="Tartalom hely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151" y="1340768"/>
            <a:ext cx="5715000" cy="4102100"/>
          </a:xfrm>
          <a:prstGeom prst="rect">
            <a:avLst/>
          </a:prstGeom>
        </p:spPr>
      </p:pic>
      <p:grpSp>
        <p:nvGrpSpPr>
          <p:cNvPr id="6" name="Csoportba foglalás 5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9" name="Szövegdoboz 8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10" name="Téglalap 9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8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1072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4581271" y="200834"/>
            <a:ext cx="296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3.Filmjelenet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999656" y="5661249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bg1"/>
                </a:solidFill>
              </a:rPr>
              <a:t>Ravasz módszerrel kiszabadítja társát</a:t>
            </a:r>
          </a:p>
        </p:txBody>
      </p:sp>
      <p:pic>
        <p:nvPicPr>
          <p:cNvPr id="6" name="Tartalom hely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433" y="1169447"/>
            <a:ext cx="4536504" cy="4536504"/>
          </a:xfrm>
          <a:prstGeom prst="rect">
            <a:avLst/>
          </a:prstGeom>
        </p:spPr>
      </p:pic>
      <p:grpSp>
        <p:nvGrpSpPr>
          <p:cNvPr id="8" name="Csoportba foglalás 7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9" name="Szövegdoboz 8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10" name="Téglalap 9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9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5445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4581271" y="200834"/>
            <a:ext cx="296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4.Filmjelenet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999656" y="5661249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>
                <a:solidFill>
                  <a:schemeClr val="bg1"/>
                </a:solidFill>
              </a:rPr>
              <a:t>Karak</a:t>
            </a:r>
            <a:r>
              <a:rPr lang="hu-HU" sz="2400" b="1" dirty="0">
                <a:solidFill>
                  <a:schemeClr val="bg1"/>
                </a:solidFill>
              </a:rPr>
              <a:t> barlangjában él a népes család</a:t>
            </a:r>
          </a:p>
        </p:txBody>
      </p:sp>
      <p:pic>
        <p:nvPicPr>
          <p:cNvPr id="8" name="Tartalom hely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705" y="1152187"/>
            <a:ext cx="5661961" cy="4525963"/>
          </a:xfrm>
          <a:prstGeom prst="rect">
            <a:avLst/>
          </a:prstGeom>
        </p:spPr>
      </p:pic>
      <p:grpSp>
        <p:nvGrpSpPr>
          <p:cNvPr id="6" name="Csoportba foglalás 5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9" name="Szövegdoboz 8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10" name="Téglalap 9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10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212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4007768" y="188641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Zárszó</a:t>
            </a:r>
          </a:p>
        </p:txBody>
      </p:sp>
      <p:sp>
        <p:nvSpPr>
          <p:cNvPr id="3" name="Téglalap 2"/>
          <p:cNvSpPr/>
          <p:nvPr/>
        </p:nvSpPr>
        <p:spPr>
          <a:xfrm>
            <a:off x="4520805" y="1340769"/>
            <a:ext cx="3145220" cy="477053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Casting</a:t>
            </a:r>
            <a:endParaRPr lang="hu-H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  <a:p>
            <a:pPr algn="ctr"/>
            <a:r>
              <a:rPr lang="hu-H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+Zene</a:t>
            </a:r>
          </a:p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Csoport tagjai</a:t>
            </a:r>
          </a:p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Szereplők</a:t>
            </a:r>
          </a:p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Helyszín</a:t>
            </a:r>
          </a:p>
          <a:p>
            <a:pPr algn="ctr"/>
            <a:r>
              <a:rPr lang="hu-HU" sz="4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Forrásanyag</a:t>
            </a:r>
            <a:endParaRPr lang="hu-H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grpSp>
        <p:nvGrpSpPr>
          <p:cNvPr id="5" name="Csoportba foglalás 4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6" name="Szövegdoboz 5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7" name="Téglalap 6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Téglalap 7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11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594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078" y="1335097"/>
            <a:ext cx="2343679" cy="4574319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414" y="2420408"/>
            <a:ext cx="5022375" cy="2573243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2221906" y="0"/>
            <a:ext cx="85885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800" b="1" smtClean="0">
                <a:solidFill>
                  <a:schemeClr val="bg1"/>
                </a:solidFill>
              </a:rPr>
              <a:t>Felvétel okos telefonnal</a:t>
            </a:r>
            <a:endParaRPr lang="hu-HU" sz="4800" b="1">
              <a:solidFill>
                <a:schemeClr val="bg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546362" y="1102407"/>
            <a:ext cx="4973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smtClean="0">
                <a:solidFill>
                  <a:schemeClr val="bg1"/>
                </a:solidFill>
              </a:rPr>
              <a:t>Melyik jobb felvétel?</a:t>
            </a:r>
            <a:endParaRPr lang="hu-HU" sz="3600">
              <a:solidFill>
                <a:schemeClr val="bg1"/>
              </a:solidFill>
            </a:endParaRPr>
          </a:p>
        </p:txBody>
      </p:sp>
      <p:grpSp>
        <p:nvGrpSpPr>
          <p:cNvPr id="7" name="Csoportba foglalás 6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8" name="Szövegdoboz 7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Felvétel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9" name="Téglalap 8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" name="Téglalap 9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12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425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043" y="2229906"/>
            <a:ext cx="2967539" cy="2561976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940" y="2229906"/>
            <a:ext cx="3294529" cy="2415986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799162" y="863125"/>
            <a:ext cx="11400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800" b="1" smtClean="0">
                <a:solidFill>
                  <a:schemeClr val="bg1"/>
                </a:solidFill>
              </a:rPr>
              <a:t>Felvétel kamerával vagy fényképezőgéppel</a:t>
            </a:r>
            <a:endParaRPr lang="hu-HU" sz="4800" b="1">
              <a:solidFill>
                <a:schemeClr val="bg1"/>
              </a:solidFill>
            </a:endParaRPr>
          </a:p>
        </p:txBody>
      </p:sp>
      <p:grpSp>
        <p:nvGrpSpPr>
          <p:cNvPr id="5" name="Csoportba foglalás 4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6" name="Szövegdoboz 5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Felvétel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7" name="Téglalap 6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Téglalap 7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13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5826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2030" y="538385"/>
            <a:ext cx="888762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smtClean="0">
                <a:solidFill>
                  <a:schemeClr val="bg1"/>
                </a:solidFill>
              </a:rPr>
              <a:t>Film adatai</a:t>
            </a:r>
          </a:p>
          <a:p>
            <a:endParaRPr lang="hu-HU" smtClean="0">
              <a:solidFill>
                <a:schemeClr val="bg1"/>
              </a:solidFill>
            </a:endParaRPr>
          </a:p>
          <a:p>
            <a:r>
              <a:rPr lang="hu-HU" smtClean="0">
                <a:solidFill>
                  <a:schemeClr val="bg1"/>
                </a:solidFill>
              </a:rPr>
              <a:t>Hossz: 5 perc</a:t>
            </a:r>
          </a:p>
          <a:p>
            <a:r>
              <a:rPr lang="hu-HU" smtClean="0">
                <a:solidFill>
                  <a:schemeClr val="bg1"/>
                </a:solidFill>
              </a:rPr>
              <a:t>Felvétel: kamera vagy Mobil telefon (fekvő állás)</a:t>
            </a:r>
          </a:p>
          <a:p>
            <a:r>
              <a:rPr lang="hu-HU" smtClean="0">
                <a:solidFill>
                  <a:schemeClr val="bg1"/>
                </a:solidFill>
              </a:rPr>
              <a:t>Felbontás: HD vagy Full HD</a:t>
            </a:r>
          </a:p>
          <a:p>
            <a:r>
              <a:rPr lang="hu-HU" smtClean="0">
                <a:solidFill>
                  <a:schemeClr val="bg1"/>
                </a:solidFill>
              </a:rPr>
              <a:t>Fájl típusa: mp4, mkv, mpeg2</a:t>
            </a:r>
          </a:p>
          <a:p>
            <a:r>
              <a:rPr lang="hu-HU" smtClean="0">
                <a:solidFill>
                  <a:schemeClr val="bg1"/>
                </a:solidFill>
              </a:rPr>
              <a:t>Beadás dátuma: </a:t>
            </a:r>
            <a:r>
              <a:rPr lang="hu-HU" smtClean="0">
                <a:solidFill>
                  <a:schemeClr val="bg1"/>
                </a:solidFill>
              </a:rPr>
              <a:t>2020.x.x</a:t>
            </a:r>
            <a:endParaRPr lang="hu-HU" smtClean="0">
              <a:solidFill>
                <a:schemeClr val="bg1"/>
              </a:solidFill>
            </a:endParaRPr>
          </a:p>
          <a:p>
            <a:r>
              <a:rPr lang="hu-HU" smtClean="0">
                <a:solidFill>
                  <a:schemeClr val="bg1"/>
                </a:solidFill>
              </a:rPr>
              <a:t>File átadása: Pendrive, CD, DVD, Internetes környezet (Google Drive)</a:t>
            </a:r>
          </a:p>
          <a:p>
            <a:endParaRPr lang="hu-HU">
              <a:solidFill>
                <a:schemeClr val="bg1"/>
              </a:solidFill>
            </a:endParaRPr>
          </a:p>
          <a:p>
            <a:endParaRPr lang="hu-HU" smtClean="0">
              <a:solidFill>
                <a:schemeClr val="bg1"/>
              </a:solidFill>
            </a:endParaRPr>
          </a:p>
          <a:p>
            <a:r>
              <a:rPr lang="hu-HU" sz="2400" b="1" smtClean="0">
                <a:solidFill>
                  <a:schemeClr val="accent2">
                    <a:lumMod val="75000"/>
                  </a:schemeClr>
                </a:solidFill>
              </a:rPr>
              <a:t>A filmet lehet az iskolai infoteremben is szerkeszteni!!</a:t>
            </a:r>
            <a:endParaRPr lang="hu-HU" sz="2400" b="1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Csoportba foglalás 2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4" name="Szövegdoboz 3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adatai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5" name="Téglalap 4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" name="Téglalap 5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14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037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1Atmenet\film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08" y="3503174"/>
            <a:ext cx="11046263" cy="1126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églalap 4"/>
          <p:cNvSpPr/>
          <p:nvPr/>
        </p:nvSpPr>
        <p:spPr>
          <a:xfrm>
            <a:off x="1049154" y="578022"/>
            <a:ext cx="1092271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600">
                <a:solidFill>
                  <a:schemeClr val="bg1"/>
                </a:solidFill>
              </a:rPr>
              <a:t>A </a:t>
            </a:r>
            <a:r>
              <a:rPr lang="hu-HU" sz="3600" b="1">
                <a:solidFill>
                  <a:schemeClr val="bg1"/>
                </a:solidFill>
              </a:rPr>
              <a:t>film</a:t>
            </a:r>
            <a:r>
              <a:rPr lang="hu-HU" sz="3600">
                <a:solidFill>
                  <a:schemeClr val="bg1"/>
                </a:solidFill>
              </a:rPr>
              <a:t>, magyarul mozgókép, képekből álló sorozat, amely a vásznon olyan gyorsan változik, hogy azt az illúziót kelti, mintha mozogna.</a:t>
            </a:r>
          </a:p>
        </p:txBody>
      </p:sp>
      <p:grpSp>
        <p:nvGrpSpPr>
          <p:cNvPr id="6" name="Csoportba foglalás 5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7" name="Szövegdoboz 6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8" name="Téglalap 7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Téglalap 8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1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665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7825362" y="2595733"/>
            <a:ext cx="4148465" cy="4062651"/>
          </a:xfrm>
          <a:prstGeom prst="rect">
            <a:avLst/>
          </a:prstGeom>
          <a:solidFill>
            <a:srgbClr val="1B366B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/>
          <p:cNvSpPr/>
          <p:nvPr/>
        </p:nvSpPr>
        <p:spPr>
          <a:xfrm>
            <a:off x="803305" y="2579982"/>
            <a:ext cx="6790763" cy="4062651"/>
          </a:xfrm>
          <a:prstGeom prst="rect">
            <a:avLst/>
          </a:prstGeom>
          <a:solidFill>
            <a:srgbClr val="1B366B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églalap 1"/>
          <p:cNvSpPr/>
          <p:nvPr/>
        </p:nvSpPr>
        <p:spPr>
          <a:xfrm>
            <a:off x="907923" y="2579982"/>
            <a:ext cx="681747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b="1" smtClean="0">
                <a:solidFill>
                  <a:schemeClr val="bg1"/>
                </a:solidFill>
              </a:rPr>
              <a:t>Dokumentáció filmkészítésnél</a:t>
            </a:r>
          </a:p>
          <a:p>
            <a:r>
              <a:rPr lang="hu-HU" b="1">
                <a:solidFill>
                  <a:schemeClr val="bg1"/>
                </a:solidFill>
              </a:rPr>
              <a:t>Szinopszis</a:t>
            </a:r>
            <a:r>
              <a:rPr lang="hu-HU">
                <a:solidFill>
                  <a:schemeClr val="bg1"/>
                </a:solidFill>
              </a:rPr>
              <a:t>: a film rövid cselekményének </a:t>
            </a:r>
            <a:r>
              <a:rPr lang="hu-HU" smtClean="0">
                <a:solidFill>
                  <a:schemeClr val="bg1"/>
                </a:solidFill>
              </a:rPr>
              <a:t>összefoglalója</a:t>
            </a:r>
          </a:p>
          <a:p>
            <a:endParaRPr lang="hu-HU" smtClean="0">
              <a:solidFill>
                <a:schemeClr val="bg1"/>
              </a:solidFill>
            </a:endParaRPr>
          </a:p>
          <a:p>
            <a:r>
              <a:rPr lang="hu-HU" b="1" smtClean="0">
                <a:solidFill>
                  <a:schemeClr val="bg1"/>
                </a:solidFill>
              </a:rPr>
              <a:t>Az </a:t>
            </a:r>
            <a:r>
              <a:rPr lang="hu-HU" b="1">
                <a:solidFill>
                  <a:schemeClr val="bg1"/>
                </a:solidFill>
              </a:rPr>
              <a:t>irodalmi forgatókönyv két szövegrészből áll:</a:t>
            </a:r>
          </a:p>
          <a:p>
            <a:pPr marL="342900" indent="-342900">
              <a:buAutoNum type="arabicPeriod"/>
            </a:pPr>
            <a:r>
              <a:rPr lang="hu-HU" smtClean="0">
                <a:solidFill>
                  <a:schemeClr val="bg1"/>
                </a:solidFill>
              </a:rPr>
              <a:t>A </a:t>
            </a:r>
            <a:r>
              <a:rPr lang="hu-HU">
                <a:solidFill>
                  <a:schemeClr val="bg1"/>
                </a:solidFill>
              </a:rPr>
              <a:t>leíró, instrukciós rész, amely tartalmazza a helyszínek, a díszletek, a szereplők, a mozgások részletes </a:t>
            </a:r>
            <a:r>
              <a:rPr lang="hu-HU" smtClean="0">
                <a:solidFill>
                  <a:schemeClr val="bg1"/>
                </a:solidFill>
              </a:rPr>
              <a:t>leírását</a:t>
            </a:r>
          </a:p>
          <a:p>
            <a:pPr marL="342900" indent="-342900">
              <a:buAutoNum type="arabicPeriod"/>
            </a:pPr>
            <a:r>
              <a:rPr lang="hu-HU">
                <a:solidFill>
                  <a:schemeClr val="bg1"/>
                </a:solidFill>
              </a:rPr>
              <a:t>A másik szövegrész a szereplők neveit, és utána az ún. dialógusok (szövegek) szó szerinti, szándék szerint filmben elhangzó változatát </a:t>
            </a:r>
            <a:r>
              <a:rPr lang="hu-HU" smtClean="0">
                <a:solidFill>
                  <a:schemeClr val="bg1"/>
                </a:solidFill>
              </a:rPr>
              <a:t>tartalmazza</a:t>
            </a:r>
          </a:p>
          <a:p>
            <a:pPr marL="342900" indent="-342900">
              <a:buAutoNum type="arabicPeriod"/>
            </a:pPr>
            <a:endParaRPr lang="hu-HU">
              <a:solidFill>
                <a:schemeClr val="bg1"/>
              </a:solidFill>
            </a:endParaRPr>
          </a:p>
          <a:p>
            <a:r>
              <a:rPr lang="hu-HU" smtClean="0">
                <a:solidFill>
                  <a:schemeClr val="bg1"/>
                </a:solidFill>
              </a:rPr>
              <a:t>A technikai forgatókönyv is két részből áll:</a:t>
            </a:r>
          </a:p>
          <a:p>
            <a:r>
              <a:rPr lang="hu-HU" smtClean="0">
                <a:solidFill>
                  <a:schemeClr val="bg1"/>
                </a:solidFill>
              </a:rPr>
              <a:t>1. Kameramozgások, vágások</a:t>
            </a:r>
          </a:p>
          <a:p>
            <a:r>
              <a:rPr lang="hu-HU" smtClean="0">
                <a:solidFill>
                  <a:schemeClr val="bg1"/>
                </a:solidFill>
              </a:rPr>
              <a:t>2. A </a:t>
            </a:r>
            <a:r>
              <a:rPr lang="hu-HU">
                <a:solidFill>
                  <a:schemeClr val="bg1"/>
                </a:solidFill>
              </a:rPr>
              <a:t>szereplők nevei, azok szövegei, de a zörejek, a zene is feljegyzésre kerül. </a:t>
            </a:r>
          </a:p>
        </p:txBody>
      </p:sp>
      <p:grpSp>
        <p:nvGrpSpPr>
          <p:cNvPr id="5" name="Csoportba foglalás 4"/>
          <p:cNvGrpSpPr/>
          <p:nvPr/>
        </p:nvGrpSpPr>
        <p:grpSpPr>
          <a:xfrm>
            <a:off x="1070710" y="777572"/>
            <a:ext cx="10388375" cy="1598159"/>
            <a:chOff x="1070710" y="777572"/>
            <a:chExt cx="10388375" cy="1598159"/>
          </a:xfrm>
        </p:grpSpPr>
        <p:sp>
          <p:nvSpPr>
            <p:cNvPr id="9" name="Lekerekített téglalap 8"/>
            <p:cNvSpPr/>
            <p:nvPr/>
          </p:nvSpPr>
          <p:spPr>
            <a:xfrm>
              <a:off x="8800744" y="777572"/>
              <a:ext cx="2658341" cy="1500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2000" b="1" smtClean="0">
                  <a:solidFill>
                    <a:srgbClr val="FF0000"/>
                  </a:solidFill>
                </a:rPr>
                <a:t>Auditív elemek</a:t>
              </a:r>
            </a:p>
            <a:p>
              <a:r>
                <a:rPr lang="hu-HU" smtClean="0"/>
                <a:t>Beszédhand</a:t>
              </a:r>
            </a:p>
            <a:p>
              <a:r>
                <a:rPr lang="hu-HU" smtClean="0"/>
                <a:t>Énekhang</a:t>
              </a:r>
            </a:p>
            <a:p>
              <a:r>
                <a:rPr lang="hu-HU" smtClean="0"/>
                <a:t>Zene</a:t>
              </a:r>
            </a:p>
            <a:p>
              <a:r>
                <a:rPr lang="hu-HU" smtClean="0"/>
                <a:t>Effektusok</a:t>
              </a:r>
              <a:endParaRPr lang="hu-HU"/>
            </a:p>
          </p:txBody>
        </p:sp>
        <p:sp>
          <p:nvSpPr>
            <p:cNvPr id="10" name="Lekerekített téglalap 9"/>
            <p:cNvSpPr/>
            <p:nvPr/>
          </p:nvSpPr>
          <p:spPr>
            <a:xfrm>
              <a:off x="1070710" y="806592"/>
              <a:ext cx="2658341" cy="156913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2000" b="1" smtClean="0">
                  <a:solidFill>
                    <a:srgbClr val="FF0000"/>
                  </a:solidFill>
                </a:rPr>
                <a:t>Vizuális</a:t>
              </a:r>
            </a:p>
            <a:p>
              <a:r>
                <a:rPr lang="hu-HU" smtClean="0"/>
                <a:t>Állókép</a:t>
              </a:r>
            </a:p>
            <a:p>
              <a:r>
                <a:rPr lang="hu-HU" smtClean="0"/>
                <a:t>Mozgókép</a:t>
              </a:r>
            </a:p>
            <a:p>
              <a:r>
                <a:rPr lang="hu-HU" smtClean="0"/>
                <a:t>Írásjelek, szöveg</a:t>
              </a:r>
            </a:p>
            <a:p>
              <a:r>
                <a:rPr lang="hu-HU" smtClean="0"/>
                <a:t>Szimbólumok</a:t>
              </a:r>
              <a:endParaRPr lang="hu-HU"/>
            </a:p>
          </p:txBody>
        </p:sp>
        <p:sp>
          <p:nvSpPr>
            <p:cNvPr id="11" name="Lekerekített téglalap 10"/>
            <p:cNvSpPr/>
            <p:nvPr/>
          </p:nvSpPr>
          <p:spPr>
            <a:xfrm>
              <a:off x="4935727" y="804887"/>
              <a:ext cx="2658341" cy="50420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/>
                <a:t>Multimédia elemek</a:t>
              </a:r>
              <a:endParaRPr lang="hu-HU"/>
            </a:p>
          </p:txBody>
        </p:sp>
        <p:sp>
          <p:nvSpPr>
            <p:cNvPr id="12" name="Lekerekített téglalap 11"/>
            <p:cNvSpPr/>
            <p:nvPr/>
          </p:nvSpPr>
          <p:spPr>
            <a:xfrm>
              <a:off x="4721365" y="1758419"/>
              <a:ext cx="3146876" cy="50420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/>
                <a:t>Hipermédia=Multimédia+Link</a:t>
              </a:r>
              <a:endParaRPr lang="hu-HU"/>
            </a:p>
          </p:txBody>
        </p:sp>
        <p:sp>
          <p:nvSpPr>
            <p:cNvPr id="13" name="Jobbra nyíl 12"/>
            <p:cNvSpPr/>
            <p:nvPr/>
          </p:nvSpPr>
          <p:spPr>
            <a:xfrm>
              <a:off x="7825362" y="856161"/>
              <a:ext cx="621593" cy="43254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" name="Jobbra nyíl 13"/>
            <p:cNvSpPr/>
            <p:nvPr/>
          </p:nvSpPr>
          <p:spPr>
            <a:xfrm flipH="1">
              <a:off x="4021592" y="838503"/>
              <a:ext cx="621593" cy="43254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10114563" y="2626148"/>
            <a:ext cx="1939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u="sng" smtClean="0">
                <a:solidFill>
                  <a:schemeClr val="bg1"/>
                </a:solidFill>
              </a:rPr>
              <a:t>Film műfajok</a:t>
            </a:r>
          </a:p>
          <a:p>
            <a:r>
              <a:rPr lang="hu-HU" sz="1400" smtClean="0">
                <a:solidFill>
                  <a:schemeClr val="bg1"/>
                </a:solidFill>
              </a:rPr>
              <a:t>akciófilm</a:t>
            </a:r>
            <a:endParaRPr lang="hu-HU" sz="1400">
              <a:solidFill>
                <a:schemeClr val="bg1"/>
              </a:solidFill>
            </a:endParaRPr>
          </a:p>
          <a:p>
            <a:r>
              <a:rPr lang="hu-HU" sz="1400">
                <a:solidFill>
                  <a:schemeClr val="bg1"/>
                </a:solidFill>
              </a:rPr>
              <a:t>animációs </a:t>
            </a:r>
            <a:r>
              <a:rPr lang="hu-HU" sz="1400" smtClean="0">
                <a:solidFill>
                  <a:schemeClr val="bg1"/>
                </a:solidFill>
              </a:rPr>
              <a:t>film</a:t>
            </a:r>
            <a:endParaRPr lang="hu-HU" sz="1400">
              <a:solidFill>
                <a:schemeClr val="bg1"/>
              </a:solidFill>
            </a:endParaRPr>
          </a:p>
          <a:p>
            <a:r>
              <a:rPr lang="hu-HU" sz="1400">
                <a:solidFill>
                  <a:schemeClr val="bg1"/>
                </a:solidFill>
              </a:rPr>
              <a:t>bűnügyi film</a:t>
            </a:r>
          </a:p>
          <a:p>
            <a:r>
              <a:rPr lang="hu-HU" sz="1400">
                <a:solidFill>
                  <a:schemeClr val="bg1"/>
                </a:solidFill>
              </a:rPr>
              <a:t>fantasztikus film</a:t>
            </a:r>
          </a:p>
          <a:p>
            <a:r>
              <a:rPr lang="hu-HU" sz="1400">
                <a:solidFill>
                  <a:schemeClr val="bg1"/>
                </a:solidFill>
              </a:rPr>
              <a:t>Filmmusical</a:t>
            </a:r>
          </a:p>
          <a:p>
            <a:r>
              <a:rPr lang="hu-HU" sz="1400">
                <a:solidFill>
                  <a:schemeClr val="bg1"/>
                </a:solidFill>
              </a:rPr>
              <a:t>dokumentumfilm</a:t>
            </a:r>
          </a:p>
          <a:p>
            <a:r>
              <a:rPr lang="hu-HU" sz="1400">
                <a:solidFill>
                  <a:schemeClr val="bg1"/>
                </a:solidFill>
              </a:rPr>
              <a:t>háborús film</a:t>
            </a:r>
          </a:p>
          <a:p>
            <a:r>
              <a:rPr lang="hu-HU" sz="1400">
                <a:solidFill>
                  <a:schemeClr val="bg1"/>
                </a:solidFill>
              </a:rPr>
              <a:t>horrorfilm</a:t>
            </a:r>
          </a:p>
          <a:p>
            <a:r>
              <a:rPr lang="hu-HU" sz="1400">
                <a:solidFill>
                  <a:schemeClr val="bg1"/>
                </a:solidFill>
              </a:rPr>
              <a:t>kalandfilm</a:t>
            </a:r>
          </a:p>
          <a:p>
            <a:r>
              <a:rPr lang="hu-HU" sz="1400">
                <a:solidFill>
                  <a:schemeClr val="bg1"/>
                </a:solidFill>
              </a:rPr>
              <a:t>katasztrófafilm</a:t>
            </a:r>
          </a:p>
          <a:p>
            <a:r>
              <a:rPr lang="hu-HU" sz="1400">
                <a:solidFill>
                  <a:schemeClr val="bg1"/>
                </a:solidFill>
              </a:rPr>
              <a:t>reklámfilm</a:t>
            </a:r>
          </a:p>
          <a:p>
            <a:r>
              <a:rPr lang="hu-HU" sz="1400">
                <a:solidFill>
                  <a:schemeClr val="bg1"/>
                </a:solidFill>
              </a:rPr>
              <a:t>thriller</a:t>
            </a:r>
          </a:p>
          <a:p>
            <a:r>
              <a:rPr lang="hu-HU" sz="1400">
                <a:solidFill>
                  <a:schemeClr val="bg1"/>
                </a:solidFill>
              </a:rPr>
              <a:t>történelmi film</a:t>
            </a:r>
          </a:p>
          <a:p>
            <a:r>
              <a:rPr lang="hu-HU" sz="1400">
                <a:solidFill>
                  <a:schemeClr val="bg1"/>
                </a:solidFill>
              </a:rPr>
              <a:t>tudományos-fantasztikus film</a:t>
            </a:r>
          </a:p>
          <a:p>
            <a:r>
              <a:rPr lang="hu-HU" sz="1400">
                <a:solidFill>
                  <a:schemeClr val="bg1"/>
                </a:solidFill>
              </a:rPr>
              <a:t>vígjáték</a:t>
            </a:r>
          </a:p>
          <a:p>
            <a:r>
              <a:rPr lang="hu-HU" sz="1400" smtClean="0">
                <a:solidFill>
                  <a:schemeClr val="bg1"/>
                </a:solidFill>
              </a:rPr>
              <a:t>western</a:t>
            </a:r>
            <a:endParaRPr lang="hu-HU" sz="1400">
              <a:solidFill>
                <a:schemeClr val="bg1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7863255" y="2579982"/>
            <a:ext cx="201680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u="sng" smtClean="0">
                <a:solidFill>
                  <a:schemeClr val="bg1"/>
                </a:solidFill>
              </a:rPr>
              <a:t>DOKUMENTÁCIÓK</a:t>
            </a:r>
          </a:p>
          <a:p>
            <a:r>
              <a:rPr lang="hu-HU" sz="1400" b="1" smtClean="0">
                <a:solidFill>
                  <a:schemeClr val="bg1"/>
                </a:solidFill>
              </a:rPr>
              <a:t>Irodalmi </a:t>
            </a:r>
            <a:r>
              <a:rPr lang="hu-HU" sz="1400" b="1">
                <a:solidFill>
                  <a:schemeClr val="bg1"/>
                </a:solidFill>
              </a:rPr>
              <a:t>forgatókönyv</a:t>
            </a:r>
          </a:p>
          <a:p>
            <a:r>
              <a:rPr lang="hu-HU" sz="1400" b="1">
                <a:solidFill>
                  <a:schemeClr val="bg1"/>
                </a:solidFill>
              </a:rPr>
              <a:t>Technikai forgatókönyv</a:t>
            </a:r>
          </a:p>
          <a:p>
            <a:r>
              <a:rPr lang="hu-HU" sz="1400">
                <a:solidFill>
                  <a:schemeClr val="bg1"/>
                </a:solidFill>
              </a:rPr>
              <a:t>Előkészítés</a:t>
            </a:r>
          </a:p>
          <a:p>
            <a:r>
              <a:rPr lang="hu-HU" sz="1400">
                <a:solidFill>
                  <a:schemeClr val="bg1"/>
                </a:solidFill>
              </a:rPr>
              <a:t>Finanszírozás</a:t>
            </a:r>
          </a:p>
          <a:p>
            <a:r>
              <a:rPr lang="hu-HU" sz="1400">
                <a:solidFill>
                  <a:schemeClr val="bg1"/>
                </a:solidFill>
              </a:rPr>
              <a:t>Stáb összeállítás, feladatkörök</a:t>
            </a:r>
          </a:p>
          <a:p>
            <a:r>
              <a:rPr lang="hu-HU" sz="1400">
                <a:solidFill>
                  <a:schemeClr val="bg1"/>
                </a:solidFill>
              </a:rPr>
              <a:t>Technikai előkészítés</a:t>
            </a:r>
          </a:p>
          <a:p>
            <a:r>
              <a:rPr lang="hu-HU" sz="1400">
                <a:solidFill>
                  <a:schemeClr val="bg1"/>
                </a:solidFill>
              </a:rPr>
              <a:t>Forgatás</a:t>
            </a:r>
          </a:p>
          <a:p>
            <a:r>
              <a:rPr lang="hu-HU" sz="1400">
                <a:solidFill>
                  <a:schemeClr val="bg1"/>
                </a:solidFill>
              </a:rPr>
              <a:t>Forgatási ütemterv</a:t>
            </a:r>
          </a:p>
          <a:p>
            <a:r>
              <a:rPr lang="hu-HU" sz="1400">
                <a:solidFill>
                  <a:schemeClr val="bg1"/>
                </a:solidFill>
              </a:rPr>
              <a:t>Felvételkészítés</a:t>
            </a:r>
          </a:p>
          <a:p>
            <a:r>
              <a:rPr lang="hu-HU" sz="1400">
                <a:solidFill>
                  <a:schemeClr val="bg1"/>
                </a:solidFill>
              </a:rPr>
              <a:t>Felvétel ellenőrzés</a:t>
            </a:r>
          </a:p>
          <a:p>
            <a:r>
              <a:rPr lang="hu-HU" sz="1400">
                <a:solidFill>
                  <a:schemeClr val="bg1"/>
                </a:solidFill>
              </a:rPr>
              <a:t>Utómunka</a:t>
            </a:r>
          </a:p>
          <a:p>
            <a:r>
              <a:rPr lang="hu-HU" sz="1400">
                <a:solidFill>
                  <a:schemeClr val="bg1"/>
                </a:solidFill>
              </a:rPr>
              <a:t>Muszterelés</a:t>
            </a:r>
          </a:p>
          <a:p>
            <a:r>
              <a:rPr lang="hu-HU" sz="1400">
                <a:solidFill>
                  <a:schemeClr val="bg1"/>
                </a:solidFill>
              </a:rPr>
              <a:t>Elővágás</a:t>
            </a:r>
          </a:p>
          <a:p>
            <a:r>
              <a:rPr lang="hu-HU" sz="1400">
                <a:solidFill>
                  <a:schemeClr val="bg1"/>
                </a:solidFill>
              </a:rPr>
              <a:t>Végső vágás</a:t>
            </a:r>
          </a:p>
          <a:p>
            <a:r>
              <a:rPr lang="hu-HU" sz="1400">
                <a:solidFill>
                  <a:schemeClr val="bg1"/>
                </a:solidFill>
              </a:rPr>
              <a:t>Film hangosítása</a:t>
            </a:r>
          </a:p>
          <a:p>
            <a:r>
              <a:rPr lang="hu-HU" sz="1400">
                <a:solidFill>
                  <a:schemeClr val="bg1"/>
                </a:solidFill>
              </a:rPr>
              <a:t>Master kópia</a:t>
            </a:r>
          </a:p>
          <a:p>
            <a:r>
              <a:rPr lang="hu-HU" sz="1400" smtClean="0">
                <a:solidFill>
                  <a:schemeClr val="bg1"/>
                </a:solidFill>
              </a:rPr>
              <a:t>Forgalmazás</a:t>
            </a:r>
            <a:endParaRPr lang="hu-HU" sz="1400">
              <a:solidFill>
                <a:schemeClr val="bg1"/>
              </a:solidFill>
            </a:endParaRPr>
          </a:p>
        </p:txBody>
      </p:sp>
      <p:grpSp>
        <p:nvGrpSpPr>
          <p:cNvPr id="19" name="Csoportba foglalás 18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20" name="Szövegdoboz 19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Dokumentáció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2" name="Téglalap 21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2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sp>
        <p:nvSpPr>
          <p:cNvPr id="23" name="Szövegdoboz 22"/>
          <p:cNvSpPr txBox="1"/>
          <p:nvPr/>
        </p:nvSpPr>
        <p:spPr>
          <a:xfrm>
            <a:off x="4794192" y="119641"/>
            <a:ext cx="2734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smtClean="0">
                <a:solidFill>
                  <a:schemeClr val="bg1"/>
                </a:solidFill>
              </a:rPr>
              <a:t>Filmszerkesztés</a:t>
            </a:r>
            <a:endParaRPr lang="hu-HU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330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589" y="1428840"/>
            <a:ext cx="9823696" cy="4775408"/>
          </a:xfrm>
          <a:prstGeom prst="rect">
            <a:avLst/>
          </a:prstGeom>
        </p:spPr>
      </p:pic>
      <p:grpSp>
        <p:nvGrpSpPr>
          <p:cNvPr id="3" name="Csoportba foglalás 2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4" name="Szövegdoboz 3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Szerkesztési folyamat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5" name="Téglalap 4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" name="Téglalap 5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3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sp>
        <p:nvSpPr>
          <p:cNvPr id="8" name="Szövegdoboz 7"/>
          <p:cNvSpPr txBox="1"/>
          <p:nvPr/>
        </p:nvSpPr>
        <p:spPr>
          <a:xfrm>
            <a:off x="3717240" y="-6753"/>
            <a:ext cx="4879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smtClean="0">
                <a:solidFill>
                  <a:schemeClr val="bg1"/>
                </a:solidFill>
              </a:rPr>
              <a:t>Szerkesztési folyamat</a:t>
            </a:r>
            <a:endParaRPr lang="hu-HU" sz="3200" b="1">
              <a:solidFill>
                <a:schemeClr val="bg1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2854116" y="836146"/>
            <a:ext cx="6306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smtClean="0">
                <a:solidFill>
                  <a:schemeClr val="bg1"/>
                </a:solidFill>
              </a:rPr>
              <a:t>Forrásanyagok és szoftverek filmszerkesztéshez</a:t>
            </a:r>
            <a:endParaRPr lang="hu-HU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585628" y="-5329"/>
            <a:ext cx="53957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000" b="1" smtClean="0">
                <a:solidFill>
                  <a:schemeClr val="bg1"/>
                </a:solidFill>
              </a:rPr>
              <a:t>Filmkészítés algoritmusa</a:t>
            </a:r>
            <a:endParaRPr lang="hu-HU" sz="4000" b="1">
              <a:solidFill>
                <a:schemeClr val="bg1"/>
              </a:solidFill>
            </a:endParaRPr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2801977" y="2339266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6287458" y="3273956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églalap 12"/>
          <p:cNvSpPr/>
          <p:nvPr/>
        </p:nvSpPr>
        <p:spPr>
          <a:xfrm>
            <a:off x="1536093" y="2687801"/>
            <a:ext cx="2473475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Hardverelemek</a:t>
            </a:r>
          </a:p>
          <a:p>
            <a:pPr algn="ctr"/>
            <a:r>
              <a:rPr lang="hu-HU" sz="1400" smtClean="0">
                <a:solidFill>
                  <a:schemeClr val="tx1"/>
                </a:solidFill>
              </a:rPr>
              <a:t>(kamera, pc, videokártya)</a:t>
            </a:r>
            <a:endParaRPr lang="hu-HU" sz="140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561218" y="3544704"/>
            <a:ext cx="2473475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Szoftverelemek</a:t>
            </a:r>
          </a:p>
          <a:p>
            <a:pPr algn="ctr"/>
            <a:r>
              <a:rPr lang="hu-HU" sz="1400" smtClean="0">
                <a:solidFill>
                  <a:schemeClr val="tx1"/>
                </a:solidFill>
              </a:rPr>
              <a:t>(Szerkesztők: kép, hang, video)</a:t>
            </a:r>
            <a:endParaRPr lang="hu-HU" sz="1400">
              <a:solidFill>
                <a:schemeClr val="tx1"/>
              </a:solidFill>
            </a:endParaRPr>
          </a:p>
        </p:txBody>
      </p:sp>
      <p:sp>
        <p:nvSpPr>
          <p:cNvPr id="15" name="Téglalap 14"/>
          <p:cNvSpPr/>
          <p:nvPr/>
        </p:nvSpPr>
        <p:spPr>
          <a:xfrm>
            <a:off x="5142962" y="3653114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Mp4 fájl mentése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5072707" y="1858458"/>
            <a:ext cx="2324456" cy="515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Film szerkesztése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1635709" y="5345664"/>
            <a:ext cx="2398984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Forrásanyag elkészítése</a:t>
            </a:r>
          </a:p>
          <a:p>
            <a:pPr algn="ctr"/>
            <a:r>
              <a:rPr lang="hu-HU" sz="1400" smtClean="0">
                <a:solidFill>
                  <a:schemeClr val="tx1"/>
                </a:solidFill>
              </a:rPr>
              <a:t>(képek, hang, video)</a:t>
            </a:r>
            <a:endParaRPr lang="hu-HU" sz="1400">
              <a:solidFill>
                <a:schemeClr val="tx1"/>
              </a:solidFill>
            </a:endParaRPr>
          </a:p>
        </p:txBody>
      </p:sp>
      <p:sp>
        <p:nvSpPr>
          <p:cNvPr id="18" name="Téglalap 17"/>
          <p:cNvSpPr/>
          <p:nvPr/>
        </p:nvSpPr>
        <p:spPr>
          <a:xfrm>
            <a:off x="1635709" y="1789047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Csoport kialakítása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1588198" y="4428156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Szinopszis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5142962" y="4545517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Mp4 fájl másolása adathordozóra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21" name="Téglalap 20"/>
          <p:cNvSpPr/>
          <p:nvPr/>
        </p:nvSpPr>
        <p:spPr>
          <a:xfrm>
            <a:off x="5094763" y="2751967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Project fájl mentése</a:t>
            </a:r>
            <a:endParaRPr lang="hu-HU">
              <a:solidFill>
                <a:schemeClr val="tx1"/>
              </a:solidFill>
            </a:endParaRPr>
          </a:p>
        </p:txBody>
      </p:sp>
      <p:cxnSp>
        <p:nvCxnSpPr>
          <p:cNvPr id="22" name="Egyenes összekötő nyíllal 21"/>
          <p:cNvCxnSpPr/>
          <p:nvPr/>
        </p:nvCxnSpPr>
        <p:spPr>
          <a:xfrm>
            <a:off x="6287458" y="2400448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>
            <a:off x="2801977" y="4985624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2801977" y="4085196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/>
          <p:nvPr/>
        </p:nvCxnSpPr>
        <p:spPr>
          <a:xfrm>
            <a:off x="2811542" y="3211688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 flipH="1">
            <a:off x="6292945" y="1590619"/>
            <a:ext cx="7449" cy="28463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>
            <a:off x="6292945" y="4168846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/>
          <p:cNvCxnSpPr/>
          <p:nvPr/>
        </p:nvCxnSpPr>
        <p:spPr>
          <a:xfrm flipH="1">
            <a:off x="2805350" y="980815"/>
            <a:ext cx="9430" cy="829492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zis 31"/>
          <p:cNvSpPr/>
          <p:nvPr/>
        </p:nvSpPr>
        <p:spPr>
          <a:xfrm>
            <a:off x="2093021" y="562665"/>
            <a:ext cx="1314809" cy="4352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Start</a:t>
            </a:r>
            <a:endParaRPr lang="hu-HU">
              <a:solidFill>
                <a:schemeClr val="tx1"/>
              </a:solidFill>
            </a:endParaRPr>
          </a:p>
        </p:txBody>
      </p:sp>
      <p:cxnSp>
        <p:nvCxnSpPr>
          <p:cNvPr id="34" name="Egyenes összekötő 33"/>
          <p:cNvCxnSpPr>
            <a:stCxn id="17" idx="2"/>
          </p:cNvCxnSpPr>
          <p:nvPr/>
        </p:nvCxnSpPr>
        <p:spPr>
          <a:xfrm flipH="1">
            <a:off x="2797937" y="5861396"/>
            <a:ext cx="37264" cy="401776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>
            <a:off x="2788312" y="6267730"/>
            <a:ext cx="1822189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4605916" y="1597872"/>
            <a:ext cx="4585" cy="466530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4605916" y="1597872"/>
            <a:ext cx="1677599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gyenes összekötő nyíllal 44"/>
          <p:cNvCxnSpPr/>
          <p:nvPr/>
        </p:nvCxnSpPr>
        <p:spPr>
          <a:xfrm>
            <a:off x="6302538" y="5085461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lipszis 45"/>
          <p:cNvSpPr/>
          <p:nvPr/>
        </p:nvSpPr>
        <p:spPr>
          <a:xfrm>
            <a:off x="5626110" y="6296337"/>
            <a:ext cx="1314809" cy="4352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Stop</a:t>
            </a:r>
            <a:endParaRPr lang="hu-HU">
              <a:solidFill>
                <a:schemeClr val="tx1"/>
              </a:solidFill>
            </a:endParaRPr>
          </a:p>
        </p:txBody>
      </p:sp>
      <p:sp>
        <p:nvSpPr>
          <p:cNvPr id="53" name="Téglalap 52"/>
          <p:cNvSpPr/>
          <p:nvPr/>
        </p:nvSpPr>
        <p:spPr>
          <a:xfrm>
            <a:off x="5134441" y="5437920"/>
            <a:ext cx="2324456" cy="515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chemeClr val="tx1"/>
                </a:solidFill>
              </a:rPr>
              <a:t>Adathordozó leadása</a:t>
            </a:r>
            <a:endParaRPr lang="hu-HU">
              <a:solidFill>
                <a:schemeClr val="tx1"/>
              </a:solidFill>
            </a:endParaRPr>
          </a:p>
        </p:txBody>
      </p:sp>
      <p:cxnSp>
        <p:nvCxnSpPr>
          <p:cNvPr id="40" name="Egyenes összekötő nyíllal 39"/>
          <p:cNvCxnSpPr/>
          <p:nvPr/>
        </p:nvCxnSpPr>
        <p:spPr>
          <a:xfrm>
            <a:off x="6292945" y="5953652"/>
            <a:ext cx="0" cy="3600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églalap 42"/>
          <p:cNvSpPr/>
          <p:nvPr/>
        </p:nvSpPr>
        <p:spPr>
          <a:xfrm>
            <a:off x="9350164" y="70996"/>
            <a:ext cx="1817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smtClean="0">
                <a:solidFill>
                  <a:schemeClr val="bg1"/>
                </a:solidFill>
              </a:rPr>
              <a:t>Film szerkesztése</a:t>
            </a:r>
            <a:endParaRPr lang="hu-HU" b="1">
              <a:solidFill>
                <a:schemeClr val="bg1"/>
              </a:solidFill>
            </a:endParaRPr>
          </a:p>
        </p:txBody>
      </p:sp>
      <p:grpSp>
        <p:nvGrpSpPr>
          <p:cNvPr id="9" name="Csoportba foglalás 8"/>
          <p:cNvGrpSpPr/>
          <p:nvPr/>
        </p:nvGrpSpPr>
        <p:grpSpPr>
          <a:xfrm>
            <a:off x="9172672" y="796980"/>
            <a:ext cx="2350583" cy="5660760"/>
            <a:chOff x="9172672" y="796980"/>
            <a:chExt cx="2350583" cy="5660760"/>
          </a:xfrm>
          <a:solidFill>
            <a:schemeClr val="accent2"/>
          </a:solidFill>
        </p:grpSpPr>
        <p:sp>
          <p:nvSpPr>
            <p:cNvPr id="41" name="Téglalap 40"/>
            <p:cNvSpPr/>
            <p:nvPr/>
          </p:nvSpPr>
          <p:spPr>
            <a:xfrm>
              <a:off x="9172672" y="1552441"/>
              <a:ext cx="2324456" cy="5157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Filmcím szerkesztése</a:t>
              </a:r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42" name="Ellipszis 41"/>
            <p:cNvSpPr/>
            <p:nvPr/>
          </p:nvSpPr>
          <p:spPr>
            <a:xfrm>
              <a:off x="9601471" y="796980"/>
              <a:ext cx="1314809" cy="43527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Start</a:t>
              </a:r>
              <a:endParaRPr lang="hu-HU">
                <a:solidFill>
                  <a:schemeClr val="tx1"/>
                </a:solidFill>
              </a:endParaRPr>
            </a:p>
          </p:txBody>
        </p:sp>
        <p:cxnSp>
          <p:nvCxnSpPr>
            <p:cNvPr id="44" name="Egyenes összekötő nyíllal 43"/>
            <p:cNvCxnSpPr/>
            <p:nvPr/>
          </p:nvCxnSpPr>
          <p:spPr>
            <a:xfrm>
              <a:off x="10258874" y="4761911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églalap 46"/>
            <p:cNvSpPr/>
            <p:nvPr/>
          </p:nvSpPr>
          <p:spPr>
            <a:xfrm>
              <a:off x="9182828" y="2459464"/>
              <a:ext cx="2324456" cy="5157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Jelenetek beszúrása</a:t>
              </a:r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0" name="Téglalap 49"/>
            <p:cNvSpPr/>
            <p:nvPr/>
          </p:nvSpPr>
          <p:spPr>
            <a:xfrm>
              <a:off x="9198799" y="3359970"/>
              <a:ext cx="2324456" cy="5157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Háttérzene</a:t>
              </a:r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1" name="Téglalap 50"/>
            <p:cNvSpPr/>
            <p:nvPr/>
          </p:nvSpPr>
          <p:spPr>
            <a:xfrm>
              <a:off x="9182828" y="4246179"/>
              <a:ext cx="2324456" cy="5157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Effektusok</a:t>
              </a:r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5" name="Téglalap 54"/>
            <p:cNvSpPr/>
            <p:nvPr/>
          </p:nvSpPr>
          <p:spPr>
            <a:xfrm>
              <a:off x="9198799" y="5146691"/>
              <a:ext cx="2324456" cy="5157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Stáblista</a:t>
              </a:r>
              <a:endParaRPr lang="hu-HU">
                <a:solidFill>
                  <a:schemeClr val="tx1"/>
                </a:solidFill>
              </a:endParaRPr>
            </a:p>
          </p:txBody>
        </p:sp>
        <p:cxnSp>
          <p:nvCxnSpPr>
            <p:cNvPr id="56" name="Egyenes összekötő nyíllal 55"/>
            <p:cNvCxnSpPr/>
            <p:nvPr/>
          </p:nvCxnSpPr>
          <p:spPr>
            <a:xfrm>
              <a:off x="10258874" y="3867404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Egyenes összekötő nyíllal 56"/>
            <p:cNvCxnSpPr/>
            <p:nvPr/>
          </p:nvCxnSpPr>
          <p:spPr>
            <a:xfrm>
              <a:off x="10258874" y="2978302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gyenes összekötő nyíllal 57"/>
            <p:cNvCxnSpPr/>
            <p:nvPr/>
          </p:nvCxnSpPr>
          <p:spPr>
            <a:xfrm>
              <a:off x="10258874" y="2082692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gyenes összekötő nyíllal 58"/>
            <p:cNvCxnSpPr/>
            <p:nvPr/>
          </p:nvCxnSpPr>
          <p:spPr>
            <a:xfrm>
              <a:off x="10258874" y="1215541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Ellipszis 59"/>
            <p:cNvSpPr/>
            <p:nvPr/>
          </p:nvSpPr>
          <p:spPr>
            <a:xfrm>
              <a:off x="9601469" y="6022463"/>
              <a:ext cx="1314809" cy="43527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mtClean="0">
                  <a:solidFill>
                    <a:schemeClr val="tx1"/>
                  </a:solidFill>
                </a:rPr>
                <a:t>Stop</a:t>
              </a:r>
              <a:endParaRPr lang="hu-HU">
                <a:solidFill>
                  <a:schemeClr val="tx1"/>
                </a:solidFill>
              </a:endParaRPr>
            </a:p>
          </p:txBody>
        </p:sp>
        <p:cxnSp>
          <p:nvCxnSpPr>
            <p:cNvPr id="61" name="Egyenes összekötő nyíllal 60"/>
            <p:cNvCxnSpPr/>
            <p:nvPr/>
          </p:nvCxnSpPr>
          <p:spPr>
            <a:xfrm>
              <a:off x="10258874" y="5662423"/>
              <a:ext cx="0" cy="360040"/>
            </a:xfrm>
            <a:prstGeom prst="straightConnector1">
              <a:avLst/>
            </a:prstGeom>
            <a:grpFill/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Csoportba foglalás 61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63" name="Szövegdoboz 62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Filmkészítés algoritmusa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64" name="Téglalap 63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4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775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187865" y="470019"/>
            <a:ext cx="99387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0" smtClean="0">
                <a:solidFill>
                  <a:schemeClr val="bg1"/>
                </a:solidFill>
              </a:rPr>
              <a:t>Válassz egy jó témát!</a:t>
            </a:r>
            <a:endParaRPr lang="hu-HU" sz="8000">
              <a:solidFill>
                <a:schemeClr val="bg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2427006" y="2110811"/>
            <a:ext cx="7375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smtClean="0">
                <a:solidFill>
                  <a:schemeClr val="bg1"/>
                </a:solidFill>
              </a:rPr>
              <a:t>Készíts egy szinopszist! (rövid leírást)</a:t>
            </a:r>
            <a:endParaRPr lang="hu-HU" sz="240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102265" y="2965391"/>
            <a:ext cx="37430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chemeClr val="bg1"/>
                </a:solidFill>
              </a:rPr>
              <a:t>Lehetséges témák</a:t>
            </a:r>
          </a:p>
          <a:p>
            <a:endParaRPr lang="hu-HU" smtClean="0">
              <a:solidFill>
                <a:schemeClr val="bg1"/>
              </a:solidFill>
            </a:endParaRPr>
          </a:p>
          <a:p>
            <a:r>
              <a:rPr lang="hu-HU" smtClean="0">
                <a:solidFill>
                  <a:schemeClr val="bg1"/>
                </a:solidFill>
              </a:rPr>
              <a:t>Hooby</a:t>
            </a:r>
          </a:p>
          <a:p>
            <a:r>
              <a:rPr lang="hu-HU" smtClean="0">
                <a:solidFill>
                  <a:schemeClr val="bg1"/>
                </a:solidFill>
              </a:rPr>
              <a:t>Iskolai történet</a:t>
            </a:r>
          </a:p>
          <a:p>
            <a:r>
              <a:rPr lang="hu-HU" smtClean="0">
                <a:solidFill>
                  <a:schemeClr val="bg1"/>
                </a:solidFill>
              </a:rPr>
              <a:t>Város-falu bemutatása</a:t>
            </a:r>
          </a:p>
          <a:p>
            <a:r>
              <a:rPr lang="hu-HU" smtClean="0">
                <a:solidFill>
                  <a:schemeClr val="bg1"/>
                </a:solidFill>
              </a:rPr>
              <a:t>Hidak Gyulán vagy máshol</a:t>
            </a:r>
          </a:p>
          <a:p>
            <a:r>
              <a:rPr lang="hu-HU" smtClean="0">
                <a:solidFill>
                  <a:schemeClr val="bg1"/>
                </a:solidFill>
              </a:rPr>
              <a:t>Iskolák Gyulán vagy máshol</a:t>
            </a:r>
          </a:p>
          <a:p>
            <a:r>
              <a:rPr lang="hu-HU" smtClean="0">
                <a:solidFill>
                  <a:schemeClr val="bg1"/>
                </a:solidFill>
              </a:rPr>
              <a:t>Főzöcske</a:t>
            </a:r>
          </a:p>
          <a:p>
            <a:r>
              <a:rPr lang="hu-HU" smtClean="0">
                <a:solidFill>
                  <a:schemeClr val="bg1"/>
                </a:solidFill>
              </a:rPr>
              <a:t>Kerékpár </a:t>
            </a:r>
            <a:r>
              <a:rPr lang="hu-HU">
                <a:solidFill>
                  <a:schemeClr val="bg1"/>
                </a:solidFill>
              </a:rPr>
              <a:t>defekt </a:t>
            </a:r>
            <a:r>
              <a:rPr lang="hu-HU" smtClean="0">
                <a:solidFill>
                  <a:schemeClr val="bg1"/>
                </a:solidFill>
              </a:rPr>
              <a:t>javítása</a:t>
            </a:r>
          </a:p>
          <a:p>
            <a:r>
              <a:rPr lang="hu-HU" smtClean="0">
                <a:solidFill>
                  <a:schemeClr val="bg1"/>
                </a:solidFill>
              </a:rPr>
              <a:t>Kertészkedés</a:t>
            </a:r>
            <a:endParaRPr lang="hu-HU">
              <a:solidFill>
                <a:schemeClr val="bg1"/>
              </a:solidFill>
            </a:endParaRPr>
          </a:p>
        </p:txBody>
      </p:sp>
      <p:grpSp>
        <p:nvGrpSpPr>
          <p:cNvPr id="5" name="Csoportba foglalás 4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6" name="Szövegdoboz 5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Téma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7" name="Téglalap 6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Téglalap 7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5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7480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615155" y="1786071"/>
            <a:ext cx="89303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800" b="1" smtClean="0">
                <a:solidFill>
                  <a:schemeClr val="bg1"/>
                </a:solidFill>
              </a:rPr>
              <a:t>Egy lehetséges</a:t>
            </a:r>
          </a:p>
          <a:p>
            <a:pPr algn="ctr"/>
            <a:r>
              <a:rPr lang="hu-HU" sz="8800" b="1" i="1">
                <a:solidFill>
                  <a:schemeClr val="bg1"/>
                </a:solidFill>
              </a:rPr>
              <a:t>f</a:t>
            </a:r>
            <a:r>
              <a:rPr lang="hu-HU" sz="8800" b="1" i="1" smtClean="0">
                <a:solidFill>
                  <a:schemeClr val="bg1"/>
                </a:solidFill>
              </a:rPr>
              <a:t>ilm </a:t>
            </a:r>
            <a:r>
              <a:rPr lang="hu-HU" sz="8800" b="1" i="1">
                <a:solidFill>
                  <a:schemeClr val="bg1"/>
                </a:solidFill>
              </a:rPr>
              <a:t>szerkezete</a:t>
            </a:r>
            <a:endParaRPr lang="hu-HU" sz="8800" i="1"/>
          </a:p>
        </p:txBody>
      </p:sp>
    </p:spTree>
    <p:extLst>
      <p:ext uri="{BB962C8B-B14F-4D97-AF65-F5344CB8AC3E}">
        <p14:creationId xmlns:p14="http://schemas.microsoft.com/office/powerpoint/2010/main" val="3823180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4007768" y="188641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1.Kocka</a:t>
            </a:r>
          </a:p>
        </p:txBody>
      </p:sp>
      <p:sp>
        <p:nvSpPr>
          <p:cNvPr id="3" name="Téglalap 2"/>
          <p:cNvSpPr/>
          <p:nvPr/>
        </p:nvSpPr>
        <p:spPr>
          <a:xfrm>
            <a:off x="2888638" y="1700809"/>
            <a:ext cx="6359241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Film címe</a:t>
            </a:r>
          </a:p>
          <a:p>
            <a:pPr algn="ctr"/>
            <a:r>
              <a:rPr lang="hu-H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Vuk kalandjai</a:t>
            </a:r>
          </a:p>
          <a:p>
            <a:pPr algn="ctr"/>
            <a:r>
              <a:rPr lang="hu-H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Szerkesztett kép</a:t>
            </a:r>
          </a:p>
          <a:p>
            <a:pPr algn="ctr"/>
            <a:r>
              <a:rPr lang="hu-H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+Zene</a:t>
            </a:r>
          </a:p>
        </p:txBody>
      </p:sp>
      <p:grpSp>
        <p:nvGrpSpPr>
          <p:cNvPr id="5" name="Csoportba foglalás 4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6" name="Szövegdoboz 5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7" name="Téglalap 6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Téglalap 7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6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5402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32" y="908720"/>
            <a:ext cx="81335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4581270" y="200834"/>
            <a:ext cx="29687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1.Filmjelenet</a:t>
            </a:r>
          </a:p>
        </p:txBody>
      </p:sp>
      <p:pic>
        <p:nvPicPr>
          <p:cNvPr id="6" name="Tartalom hely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175" y="1268760"/>
            <a:ext cx="5617021" cy="3960000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2999656" y="5661249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bg1"/>
                </a:solidFill>
              </a:rPr>
              <a:t>Vuk már kiskorában megkedveli a vadászatot</a:t>
            </a:r>
          </a:p>
        </p:txBody>
      </p:sp>
      <p:grpSp>
        <p:nvGrpSpPr>
          <p:cNvPr id="8" name="Csoportba foglalás 7"/>
          <p:cNvGrpSpPr/>
          <p:nvPr/>
        </p:nvGrpSpPr>
        <p:grpSpPr>
          <a:xfrm>
            <a:off x="-158172" y="-44409"/>
            <a:ext cx="896972" cy="6855407"/>
            <a:chOff x="-158172" y="-44409"/>
            <a:chExt cx="896972" cy="6855407"/>
          </a:xfrm>
        </p:grpSpPr>
        <p:sp>
          <p:nvSpPr>
            <p:cNvPr id="9" name="Szövegdoboz 8"/>
            <p:cNvSpPr txBox="1"/>
            <p:nvPr/>
          </p:nvSpPr>
          <p:spPr>
            <a:xfrm>
              <a:off x="43496" y="615353"/>
              <a:ext cx="553998" cy="61956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bg1"/>
              </a:solidFill>
            </a:ln>
          </p:spPr>
          <p:txBody>
            <a:bodyPr vert="vert" wrap="square" rtlCol="0">
              <a:spAutoFit/>
            </a:bodyPr>
            <a:lstStyle/>
            <a:p>
              <a:r>
                <a:rPr lang="hu-HU" sz="2400" b="1" smtClean="0">
                  <a:solidFill>
                    <a:srgbClr val="FFC000"/>
                  </a:solidFill>
                </a:rPr>
                <a:t>Film szerkezete</a:t>
              </a:r>
              <a:endParaRPr lang="hu-HU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10" name="Téglalap 9"/>
            <p:cNvSpPr/>
            <p:nvPr/>
          </p:nvSpPr>
          <p:spPr>
            <a:xfrm>
              <a:off x="43496" y="19251"/>
              <a:ext cx="553998" cy="55877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>
              <a:off x="-158172" y="-44409"/>
              <a:ext cx="89697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u-HU" sz="4000" b="1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7</a:t>
              </a:r>
              <a:endParaRPr lang="hu-HU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983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443</Words>
  <Application>Microsoft Office PowerPoint</Application>
  <PresentationFormat>Szélesvásznú</PresentationFormat>
  <Paragraphs>163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Admin</dc:creator>
  <cp:lastModifiedBy>Admin</cp:lastModifiedBy>
  <cp:revision>33</cp:revision>
  <dcterms:created xsi:type="dcterms:W3CDTF">2020-01-07T09:09:27Z</dcterms:created>
  <dcterms:modified xsi:type="dcterms:W3CDTF">2020-03-18T12:18:38Z</dcterms:modified>
</cp:coreProperties>
</file>