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4" r:id="rId6"/>
    <p:sldId id="289" r:id="rId7"/>
    <p:sldId id="290" r:id="rId8"/>
    <p:sldId id="296" r:id="rId9"/>
    <p:sldId id="300" r:id="rId10"/>
    <p:sldId id="301" r:id="rId11"/>
    <p:sldId id="293" r:id="rId12"/>
    <p:sldId id="277" r:id="rId13"/>
    <p:sldId id="263" r:id="rId14"/>
    <p:sldId id="271" r:id="rId15"/>
    <p:sldId id="295" r:id="rId16"/>
    <p:sldId id="294" r:id="rId17"/>
    <p:sldId id="274" r:id="rId18"/>
    <p:sldId id="299" r:id="rId19"/>
    <p:sldId id="275" r:id="rId20"/>
    <p:sldId id="276" r:id="rId21"/>
    <p:sldId id="297" r:id="rId22"/>
    <p:sldId id="298" r:id="rId23"/>
    <p:sldId id="302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8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743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39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9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22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60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18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10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47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39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5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77E3-977C-434A-8074-45B569DFE858}" type="datetimeFigureOut">
              <a:rPr lang="hu-HU" smtClean="0"/>
              <a:t>2020.01.07.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86B85-5080-4FC5-A1D4-9085A4BC1F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87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472665" y="346509"/>
            <a:ext cx="921137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b="1" smtClean="0">
                <a:solidFill>
                  <a:schemeClr val="bg1"/>
                </a:solidFill>
              </a:rPr>
              <a:t>Multimédia</a:t>
            </a:r>
          </a:p>
          <a:p>
            <a:pPr algn="ctr"/>
            <a:endParaRPr lang="hu-HU" sz="4000" b="1" i="1" smtClean="0">
              <a:solidFill>
                <a:schemeClr val="bg1"/>
              </a:solidFill>
            </a:endParaRPr>
          </a:p>
          <a:p>
            <a:pPr algn="ctr"/>
            <a:r>
              <a:rPr lang="hu-HU" sz="9600" b="1" i="1" smtClean="0">
                <a:solidFill>
                  <a:schemeClr val="bg1"/>
                </a:solidFill>
              </a:rPr>
              <a:t>Alapfogalmak</a:t>
            </a:r>
            <a:endParaRPr lang="hu-HU" sz="96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9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49652" y="-102363"/>
            <a:ext cx="5033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smtClean="0">
                <a:solidFill>
                  <a:schemeClr val="bg1"/>
                </a:solidFill>
              </a:rPr>
              <a:t>Rippelés</a:t>
            </a:r>
            <a:endParaRPr lang="hu-HU" sz="6000" b="1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00" y="1698433"/>
            <a:ext cx="7736359" cy="488182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29839" y="1121200"/>
            <a:ext cx="563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chemeClr val="bg1"/>
                </a:solidFill>
              </a:rPr>
              <a:t>Rippelés: DVD formátumból valamilyen videofájlt készít</a:t>
            </a:r>
            <a:endParaRPr lang="hu-HU" b="1">
              <a:solidFill>
                <a:schemeClr val="bg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6" name="Szövegdoboz 5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Rippelés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9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24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472665" y="346509"/>
            <a:ext cx="921137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b="1" smtClean="0">
                <a:solidFill>
                  <a:schemeClr val="bg1"/>
                </a:solidFill>
              </a:rPr>
              <a:t>Multimédia</a:t>
            </a:r>
          </a:p>
          <a:p>
            <a:pPr algn="ctr"/>
            <a:endParaRPr lang="hu-HU" sz="4000" b="1" smtClean="0">
              <a:solidFill>
                <a:schemeClr val="bg1"/>
              </a:solidFill>
            </a:endParaRPr>
          </a:p>
          <a:p>
            <a:pPr algn="ctr"/>
            <a:r>
              <a:rPr lang="hu-HU" sz="9600" b="1" i="1" smtClean="0">
                <a:solidFill>
                  <a:schemeClr val="bg1"/>
                </a:solidFill>
              </a:rPr>
              <a:t>Képszerkesztés</a:t>
            </a:r>
            <a:endParaRPr lang="hu-HU" sz="96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9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802310" y="4284386"/>
            <a:ext cx="4195985" cy="2458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597493" y="-44409"/>
            <a:ext cx="1140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smtClean="0">
                <a:solidFill>
                  <a:schemeClr val="bg1"/>
                </a:solidFill>
              </a:rPr>
              <a:t>Pixelgrafika vagy Vektorgrafika?</a:t>
            </a:r>
            <a:endParaRPr lang="hu-HU" sz="6000" b="1">
              <a:solidFill>
                <a:schemeClr val="bg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6" name="Szövegdoboz 5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Pixelgrafika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</a:t>
              </a:r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0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8800" y="4179508"/>
            <a:ext cx="788511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 u="sng" smtClean="0">
                <a:solidFill>
                  <a:schemeClr val="bg1"/>
                </a:solidFill>
              </a:rPr>
              <a:t>Pixelgrafikus </a:t>
            </a:r>
            <a:r>
              <a:rPr lang="hu-HU" altLang="hu-HU" sz="1800" b="1" u="sng">
                <a:solidFill>
                  <a:schemeClr val="bg1"/>
                </a:solidFill>
              </a:rPr>
              <a:t>fájlformátumok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</a:rPr>
              <a:t>.BMP</a:t>
            </a:r>
            <a:r>
              <a:rPr lang="hu-HU" altLang="hu-HU" sz="1400">
                <a:solidFill>
                  <a:schemeClr val="bg1"/>
                </a:solidFill>
              </a:rPr>
              <a:t> - Windows / OS/2 bitmap.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</a:rPr>
              <a:t>.WMF</a:t>
            </a:r>
            <a:r>
              <a:rPr lang="hu-HU" altLang="hu-HU" sz="1400">
                <a:solidFill>
                  <a:schemeClr val="bg1"/>
                </a:solidFill>
              </a:rPr>
              <a:t> - Windows Metafile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</a:rPr>
              <a:t>.EPS</a:t>
            </a:r>
            <a:r>
              <a:rPr lang="hu-HU" altLang="hu-HU" sz="1400">
                <a:solidFill>
                  <a:schemeClr val="bg1"/>
                </a:solidFill>
              </a:rPr>
              <a:t> - Encapsulated Postscript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</a:rPr>
              <a:t>.TIF, .TIFF</a:t>
            </a:r>
            <a:r>
              <a:rPr lang="hu-HU" altLang="hu-HU" sz="1400">
                <a:solidFill>
                  <a:schemeClr val="bg1"/>
                </a:solidFill>
              </a:rPr>
              <a:t> - Tagged Image File Format - PC/Mac platformokon.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</a:rPr>
              <a:t>.JPG, .JPEG</a:t>
            </a:r>
            <a:r>
              <a:rPr lang="hu-HU" altLang="hu-HU" sz="1400">
                <a:solidFill>
                  <a:schemeClr val="bg1"/>
                </a:solidFill>
              </a:rPr>
              <a:t> - kifejlesztője a Joint Photographic Expert Group.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</a:rPr>
              <a:t>.GIF</a:t>
            </a:r>
            <a:r>
              <a:rPr lang="hu-HU" altLang="hu-HU" sz="1400">
                <a:solidFill>
                  <a:schemeClr val="bg1"/>
                </a:solidFill>
              </a:rPr>
              <a:t> - Graphics Interchange Format - Fejlesztője a Compuserve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bg1"/>
                </a:solidFill>
              </a:rPr>
              <a:t>.PNG</a:t>
            </a:r>
            <a:r>
              <a:rPr lang="hu-HU" altLang="hu-HU" sz="1400">
                <a:solidFill>
                  <a:schemeClr val="bg1"/>
                </a:solidFill>
              </a:rPr>
              <a:t> - Portable Network Graphics - A harmadik fő internetes képfájl-formátum.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965284" y="4371868"/>
            <a:ext cx="3879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smtClean="0">
                <a:solidFill>
                  <a:schemeClr val="bg1"/>
                </a:solidFill>
              </a:rPr>
              <a:t>Pixelgrafikus programok</a:t>
            </a:r>
          </a:p>
          <a:p>
            <a:r>
              <a:rPr lang="hu-HU" sz="2800" smtClean="0">
                <a:solidFill>
                  <a:schemeClr val="bg1"/>
                </a:solidFill>
              </a:rPr>
              <a:t>Photoshop</a:t>
            </a:r>
          </a:p>
          <a:p>
            <a:r>
              <a:rPr lang="hu-HU" sz="2800" smtClean="0">
                <a:solidFill>
                  <a:schemeClr val="bg1"/>
                </a:solidFill>
              </a:rPr>
              <a:t>Corel photoPaint</a:t>
            </a:r>
          </a:p>
          <a:p>
            <a:r>
              <a:rPr lang="hu-HU" sz="2800" smtClean="0">
                <a:solidFill>
                  <a:schemeClr val="bg1"/>
                </a:solidFill>
              </a:rPr>
              <a:t>Microsoft Paint</a:t>
            </a:r>
          </a:p>
          <a:p>
            <a:r>
              <a:rPr lang="hu-HU" sz="2800" smtClean="0">
                <a:solidFill>
                  <a:schemeClr val="bg1"/>
                </a:solidFill>
              </a:rPr>
              <a:t>GIMP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3" y="930036"/>
            <a:ext cx="10519873" cy="32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0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6352674" y="952901"/>
            <a:ext cx="5486400" cy="57077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888763" y="1035519"/>
            <a:ext cx="3708874" cy="278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274822" y="-133389"/>
            <a:ext cx="4636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smtClean="0">
                <a:solidFill>
                  <a:schemeClr val="bg1"/>
                </a:solidFill>
              </a:rPr>
              <a:t>Vektorgrafika</a:t>
            </a:r>
            <a:endParaRPr lang="hu-HU" sz="6000" b="1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68067" y="1035519"/>
            <a:ext cx="4119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chemeClr val="bg1"/>
                </a:solidFill>
              </a:rPr>
              <a:t>Vektorgrafikus programok:</a:t>
            </a:r>
          </a:p>
          <a:p>
            <a:r>
              <a:rPr lang="hu-HU" smtClean="0">
                <a:solidFill>
                  <a:schemeClr val="bg1"/>
                </a:solidFill>
              </a:rPr>
              <a:t>MS-Draw</a:t>
            </a:r>
          </a:p>
          <a:p>
            <a:r>
              <a:rPr lang="hu-HU" smtClean="0">
                <a:solidFill>
                  <a:schemeClr val="bg1"/>
                </a:solidFill>
              </a:rPr>
              <a:t>Inkscape</a:t>
            </a:r>
          </a:p>
          <a:p>
            <a:r>
              <a:rPr lang="hu-HU" smtClean="0">
                <a:solidFill>
                  <a:schemeClr val="bg1"/>
                </a:solidFill>
              </a:rPr>
              <a:t>Drawster</a:t>
            </a:r>
          </a:p>
          <a:p>
            <a:r>
              <a:rPr lang="hu-HU" smtClean="0">
                <a:solidFill>
                  <a:schemeClr val="bg1"/>
                </a:solidFill>
              </a:rPr>
              <a:t>Boxy SVG</a:t>
            </a:r>
          </a:p>
          <a:p>
            <a:r>
              <a:rPr lang="hu-HU" smtClean="0">
                <a:solidFill>
                  <a:schemeClr val="bg1"/>
                </a:solidFill>
              </a:rPr>
              <a:t>Gravit</a:t>
            </a:r>
          </a:p>
          <a:p>
            <a:r>
              <a:rPr lang="hu-HU" smtClean="0">
                <a:solidFill>
                  <a:schemeClr val="bg1"/>
                </a:solidFill>
              </a:rPr>
              <a:t>Vectr</a:t>
            </a:r>
          </a:p>
          <a:p>
            <a:r>
              <a:rPr lang="hu-HU" smtClean="0">
                <a:solidFill>
                  <a:schemeClr val="bg1"/>
                </a:solidFill>
              </a:rPr>
              <a:t>Corel Draw</a:t>
            </a:r>
          </a:p>
          <a:p>
            <a:r>
              <a:rPr lang="hu-HU" smtClean="0">
                <a:solidFill>
                  <a:schemeClr val="bg1"/>
                </a:solidFill>
              </a:rPr>
              <a:t>Adobe Illustrator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984561" y="1239048"/>
            <a:ext cx="35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Vertor grafika komponensei</a:t>
            </a:r>
            <a:endParaRPr lang="hu-HU">
              <a:solidFill>
                <a:schemeClr val="bg1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7108662" y="1675480"/>
            <a:ext cx="4119073" cy="512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7984561" y="2126544"/>
            <a:ext cx="2506616" cy="94327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Téglalap</a:t>
            </a:r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6906126" y="3503596"/>
            <a:ext cx="1280160" cy="1251284"/>
          </a:xfrm>
          <a:prstGeom prst="ellipse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mtClean="0"/>
              <a:t>Kör</a:t>
            </a:r>
            <a:endParaRPr lang="hu-HU"/>
          </a:p>
        </p:txBody>
      </p:sp>
      <p:sp>
        <p:nvSpPr>
          <p:cNvPr id="9" name="Háromszög 8"/>
          <p:cNvSpPr/>
          <p:nvPr/>
        </p:nvSpPr>
        <p:spPr>
          <a:xfrm>
            <a:off x="8556859" y="3465095"/>
            <a:ext cx="2618072" cy="1328286"/>
          </a:xfrm>
          <a:prstGeom prst="triangl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hu-HU" smtClean="0"/>
              <a:t>Háromszög</a:t>
            </a:r>
            <a:endParaRPr lang="hu-HU"/>
          </a:p>
        </p:txBody>
      </p:sp>
      <p:sp>
        <p:nvSpPr>
          <p:cNvPr id="10" name="Henger 9"/>
          <p:cNvSpPr/>
          <p:nvPr/>
        </p:nvSpPr>
        <p:spPr>
          <a:xfrm>
            <a:off x="6593305" y="5293895"/>
            <a:ext cx="847023" cy="10972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Kocka 10"/>
          <p:cNvSpPr/>
          <p:nvPr/>
        </p:nvSpPr>
        <p:spPr>
          <a:xfrm>
            <a:off x="8056345" y="5226518"/>
            <a:ext cx="1055216" cy="120315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10058400" y="5293895"/>
            <a:ext cx="1472665" cy="1097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7108662" y="1900010"/>
            <a:ext cx="4119073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Csoportba foglalás 15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17" name="Szövegdoboz 16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Vektorgrafika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11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815430" y="4095439"/>
            <a:ext cx="524711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b="1" u="sng">
                <a:solidFill>
                  <a:schemeClr val="bg1"/>
                </a:solidFill>
              </a:rPr>
              <a:t>Vektorgrafikus fájlformátumok:</a:t>
            </a:r>
            <a:r>
              <a:rPr lang="hu-HU" altLang="hu-HU" sz="2400">
                <a:solidFill>
                  <a:schemeClr val="bg1"/>
                </a:solidFill>
              </a:rPr>
              <a:t> </a:t>
            </a:r>
            <a:r>
              <a:rPr lang="hu-HU" altLang="hu-HU"/>
              <a:t/>
            </a:r>
            <a:br>
              <a:rPr lang="hu-HU" altLang="hu-HU"/>
            </a:br>
            <a:r>
              <a:rPr lang="hu-HU" altLang="hu-HU" b="1">
                <a:solidFill>
                  <a:schemeClr val="bg1"/>
                </a:solidFill>
              </a:rPr>
              <a:t>.CDR, .CDT</a:t>
            </a:r>
            <a:r>
              <a:rPr lang="hu-HU" altLang="hu-HU">
                <a:solidFill>
                  <a:schemeClr val="bg1"/>
                </a:solidFill>
              </a:rPr>
              <a:t> - CorelDRAW, CorelDRAW Template </a:t>
            </a:r>
          </a:p>
          <a:p>
            <a:pPr>
              <a:spcBef>
                <a:spcPct val="50000"/>
              </a:spcBef>
            </a:pPr>
            <a:r>
              <a:rPr lang="hu-HU" altLang="hu-HU" b="1">
                <a:solidFill>
                  <a:schemeClr val="bg1"/>
                </a:solidFill>
              </a:rPr>
              <a:t>.AI</a:t>
            </a:r>
            <a:r>
              <a:rPr lang="hu-HU" altLang="hu-HU">
                <a:solidFill>
                  <a:schemeClr val="bg1"/>
                </a:solidFill>
              </a:rPr>
              <a:t> - az Adobe Illustrator natív fájlformátuma. </a:t>
            </a:r>
          </a:p>
          <a:p>
            <a:pPr>
              <a:spcBef>
                <a:spcPct val="50000"/>
              </a:spcBef>
            </a:pPr>
            <a:r>
              <a:rPr lang="hu-HU" altLang="hu-HU" b="1">
                <a:solidFill>
                  <a:schemeClr val="bg1"/>
                </a:solidFill>
              </a:rPr>
              <a:t>.WMF</a:t>
            </a:r>
            <a:r>
              <a:rPr lang="hu-HU" altLang="hu-HU">
                <a:solidFill>
                  <a:schemeClr val="bg1"/>
                </a:solidFill>
              </a:rPr>
              <a:t> - Windows Metafile </a:t>
            </a:r>
          </a:p>
          <a:p>
            <a:pPr>
              <a:spcBef>
                <a:spcPct val="50000"/>
              </a:spcBef>
            </a:pPr>
            <a:r>
              <a:rPr lang="hu-HU" altLang="hu-HU" b="1">
                <a:solidFill>
                  <a:schemeClr val="bg1"/>
                </a:solidFill>
              </a:rPr>
              <a:t>TTP</a:t>
            </a:r>
            <a:r>
              <a:rPr lang="hu-HU" altLang="hu-HU">
                <a:solidFill>
                  <a:schemeClr val="bg1"/>
                </a:solidFill>
              </a:rPr>
              <a:t> - True Type Fontok - szabadon átméretezhető vektorgrafikus </a:t>
            </a:r>
            <a:r>
              <a:rPr lang="hu-HU" altLang="hu-HU" smtClean="0">
                <a:solidFill>
                  <a:schemeClr val="bg1"/>
                </a:solidFill>
              </a:rPr>
              <a:t>betűk</a:t>
            </a:r>
            <a:endParaRPr lang="hu-HU" alt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5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8" y="42322"/>
            <a:ext cx="6211468" cy="349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9" y="793708"/>
            <a:ext cx="5556245" cy="36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076365" y="4793"/>
            <a:ext cx="5015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mtClean="0">
                <a:solidFill>
                  <a:schemeClr val="bg1"/>
                </a:solidFill>
              </a:rPr>
              <a:t>Képszerkesztők</a:t>
            </a:r>
            <a:endParaRPr lang="hu-HU" sz="4000" b="1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654978" y="811824"/>
            <a:ext cx="1965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bg1"/>
                </a:solidFill>
              </a:rPr>
              <a:t>Photoshop</a:t>
            </a:r>
          </a:p>
          <a:p>
            <a:r>
              <a:rPr lang="hu-HU" b="1" smtClean="0">
                <a:solidFill>
                  <a:schemeClr val="bg1"/>
                </a:solidFill>
              </a:rPr>
              <a:t>Gimp</a:t>
            </a:r>
          </a:p>
          <a:p>
            <a:r>
              <a:rPr lang="hu-HU" b="1" smtClean="0">
                <a:solidFill>
                  <a:schemeClr val="bg1"/>
                </a:solidFill>
              </a:rPr>
              <a:t>Corel PhotoPaint</a:t>
            </a:r>
          </a:p>
          <a:p>
            <a:r>
              <a:rPr lang="hu-HU" b="1" smtClean="0">
                <a:solidFill>
                  <a:schemeClr val="bg1"/>
                </a:solidFill>
              </a:rPr>
              <a:t>PhotoFiltre</a:t>
            </a:r>
          </a:p>
          <a:p>
            <a:r>
              <a:rPr lang="hu-HU" b="1" smtClean="0">
                <a:solidFill>
                  <a:schemeClr val="bg1"/>
                </a:solidFill>
              </a:rPr>
              <a:t>Artweaver</a:t>
            </a:r>
            <a:endParaRPr lang="hu-HU" b="1">
              <a:solidFill>
                <a:schemeClr val="bg1"/>
              </a:solidFill>
            </a:endParaRPr>
          </a:p>
        </p:txBody>
      </p:sp>
      <p:pic>
        <p:nvPicPr>
          <p:cNvPr id="5" name="Picture 2" descr="C:\Users\Admin\Pictures\core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3" y="1702092"/>
            <a:ext cx="6710547" cy="37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84" y="2603456"/>
            <a:ext cx="5570377" cy="41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75" y="2934405"/>
            <a:ext cx="5063354" cy="392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Csoportba foglalás 15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17" name="Szövegdoboz 16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Képszerkesztők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12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02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90" y="2849045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84" y="2849045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17" y="2849045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67" y="2849045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751888" y="371166"/>
            <a:ext cx="9986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smtClean="0">
                <a:solidFill>
                  <a:schemeClr val="bg1"/>
                </a:solidFill>
              </a:rPr>
              <a:t>Képformátumok</a:t>
            </a:r>
            <a:endParaRPr lang="hu-HU" sz="8000" b="1">
              <a:solidFill>
                <a:schemeClr val="bg1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9" name="Szövegdoboz 8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Képszerkesztők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13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81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472665" y="346509"/>
            <a:ext cx="921137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b="1" smtClean="0">
                <a:solidFill>
                  <a:schemeClr val="bg1"/>
                </a:solidFill>
              </a:rPr>
              <a:t>Multimédia</a:t>
            </a:r>
          </a:p>
          <a:p>
            <a:pPr algn="ctr"/>
            <a:endParaRPr lang="hu-HU" sz="4000" b="1" smtClean="0">
              <a:solidFill>
                <a:schemeClr val="bg1"/>
              </a:solidFill>
            </a:endParaRPr>
          </a:p>
          <a:p>
            <a:pPr algn="ctr"/>
            <a:r>
              <a:rPr lang="hu-HU" sz="9600" b="1" i="1" smtClean="0">
                <a:solidFill>
                  <a:schemeClr val="bg1"/>
                </a:solidFill>
              </a:rPr>
              <a:t>Filmszerkesztés</a:t>
            </a:r>
            <a:endParaRPr lang="hu-HU" sz="96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94192" y="119641"/>
            <a:ext cx="273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smtClean="0">
                <a:solidFill>
                  <a:schemeClr val="bg1"/>
                </a:solidFill>
              </a:rPr>
              <a:t>Filmszerkesztők</a:t>
            </a:r>
            <a:endParaRPr lang="hu-HU" sz="2400" b="1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678428" y="1252299"/>
            <a:ext cx="2531028" cy="45243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chemeClr val="bg1"/>
                </a:solidFill>
              </a:rPr>
              <a:t>Filmszerkesztők</a:t>
            </a:r>
          </a:p>
          <a:p>
            <a:r>
              <a:rPr lang="hu-HU" i="1" smtClean="0">
                <a:solidFill>
                  <a:schemeClr val="bg1"/>
                </a:solidFill>
              </a:rPr>
              <a:t>(Freeware)</a:t>
            </a:r>
          </a:p>
          <a:p>
            <a:r>
              <a:rPr lang="hu-HU" smtClean="0">
                <a:solidFill>
                  <a:schemeClr val="bg1"/>
                </a:solidFill>
              </a:rPr>
              <a:t>Moviemaker</a:t>
            </a:r>
          </a:p>
          <a:p>
            <a:r>
              <a:rPr lang="hu-HU" smtClean="0">
                <a:solidFill>
                  <a:schemeClr val="bg1"/>
                </a:solidFill>
              </a:rPr>
              <a:t>Videopad</a:t>
            </a:r>
          </a:p>
          <a:p>
            <a:r>
              <a:rPr lang="hu-HU" smtClean="0">
                <a:solidFill>
                  <a:schemeClr val="bg1"/>
                </a:solidFill>
              </a:rPr>
              <a:t>Lightworks</a:t>
            </a:r>
          </a:p>
          <a:p>
            <a:r>
              <a:rPr lang="hu-HU" smtClean="0">
                <a:solidFill>
                  <a:schemeClr val="bg1"/>
                </a:solidFill>
              </a:rPr>
              <a:t>HitFilm</a:t>
            </a:r>
          </a:p>
          <a:p>
            <a:r>
              <a:rPr lang="hu-HU" smtClean="0">
                <a:solidFill>
                  <a:schemeClr val="bg1"/>
                </a:solidFill>
              </a:rPr>
              <a:t>ShotCut</a:t>
            </a:r>
          </a:p>
          <a:p>
            <a:r>
              <a:rPr lang="hu-HU" smtClean="0">
                <a:solidFill>
                  <a:schemeClr val="bg1"/>
                </a:solidFill>
              </a:rPr>
              <a:t>Open Shot</a:t>
            </a:r>
          </a:p>
          <a:p>
            <a:r>
              <a:rPr lang="hu-HU" smtClean="0">
                <a:solidFill>
                  <a:schemeClr val="bg1"/>
                </a:solidFill>
              </a:rPr>
              <a:t>Da Vinci Resolve</a:t>
            </a:r>
          </a:p>
          <a:p>
            <a:endParaRPr lang="hu-HU">
              <a:solidFill>
                <a:schemeClr val="bg1"/>
              </a:solidFill>
            </a:endParaRPr>
          </a:p>
          <a:p>
            <a:r>
              <a:rPr lang="hu-HU" i="1" smtClean="0">
                <a:solidFill>
                  <a:schemeClr val="bg1"/>
                </a:solidFill>
              </a:rPr>
              <a:t>(Fizetős)</a:t>
            </a:r>
          </a:p>
          <a:p>
            <a:r>
              <a:rPr lang="hu-HU" smtClean="0">
                <a:solidFill>
                  <a:schemeClr val="bg1"/>
                </a:solidFill>
              </a:rPr>
              <a:t>Pinnacle Video Studio</a:t>
            </a:r>
          </a:p>
          <a:p>
            <a:r>
              <a:rPr lang="hu-HU" smtClean="0">
                <a:solidFill>
                  <a:schemeClr val="bg1"/>
                </a:solidFill>
              </a:rPr>
              <a:t>Sony Vegas</a:t>
            </a:r>
          </a:p>
          <a:p>
            <a:r>
              <a:rPr lang="hu-HU" smtClean="0">
                <a:solidFill>
                  <a:schemeClr val="bg1"/>
                </a:solidFill>
              </a:rPr>
              <a:t>VideoLAN Movie Creator</a:t>
            </a:r>
          </a:p>
          <a:p>
            <a:r>
              <a:rPr lang="hu-HU" smtClean="0">
                <a:solidFill>
                  <a:schemeClr val="bg1"/>
                </a:solidFill>
              </a:rPr>
              <a:t>Adobe Premiere</a:t>
            </a:r>
          </a:p>
          <a:p>
            <a:endParaRPr lang="hu-HU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4" y="1007575"/>
            <a:ext cx="6685014" cy="501376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40037" y="521293"/>
            <a:ext cx="352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Klasszikus felület filmszerkesztőnél </a:t>
            </a:r>
            <a:endParaRPr lang="hu-HU">
              <a:solidFill>
                <a:schemeClr val="bg1"/>
              </a:solidFill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10" name="Szövegdoboz 9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Képszerkesztők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14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07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75" y="1027331"/>
            <a:ext cx="7200000" cy="268584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75" y="3789302"/>
            <a:ext cx="7200000" cy="2874345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6" name="Szövegdoboz 5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Videofájlok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15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54" y="1691399"/>
            <a:ext cx="2914650" cy="390525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392680" y="19251"/>
            <a:ext cx="647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mtClean="0">
                <a:solidFill>
                  <a:schemeClr val="bg1"/>
                </a:solidFill>
              </a:rPr>
              <a:t>Videofájlok=konténerfájlok</a:t>
            </a:r>
            <a:endParaRPr lang="hu-HU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0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7528846" y="1164657"/>
            <a:ext cx="4425731" cy="3773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/>
          <p:cNvSpPr/>
          <p:nvPr/>
        </p:nvSpPr>
        <p:spPr>
          <a:xfrm>
            <a:off x="933651" y="1164657"/>
            <a:ext cx="6314172" cy="3773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4794192" y="119641"/>
            <a:ext cx="2734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mtClean="0">
                <a:solidFill>
                  <a:schemeClr val="bg1"/>
                </a:solidFill>
              </a:rPr>
              <a:t>Filmfájlok</a:t>
            </a:r>
            <a:endParaRPr lang="hu-HU" sz="4000" b="1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022874" y="2256461"/>
            <a:ext cx="2059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chemeClr val="bg1"/>
                </a:solidFill>
              </a:rPr>
              <a:t>Konténer-fájlok</a:t>
            </a:r>
          </a:p>
          <a:p>
            <a:r>
              <a:rPr lang="hu-HU" smtClean="0">
                <a:solidFill>
                  <a:schemeClr val="bg1"/>
                </a:solidFill>
              </a:rPr>
              <a:t>QuickTime(.mov)</a:t>
            </a:r>
          </a:p>
          <a:p>
            <a:r>
              <a:rPr lang="hu-HU" smtClean="0">
                <a:solidFill>
                  <a:schemeClr val="bg1"/>
                </a:solidFill>
              </a:rPr>
              <a:t>MPEG (.mp4)</a:t>
            </a:r>
          </a:p>
          <a:p>
            <a:r>
              <a:rPr lang="hu-HU" smtClean="0">
                <a:solidFill>
                  <a:schemeClr val="bg1"/>
                </a:solidFill>
              </a:rPr>
              <a:t>Adobe (.flv)</a:t>
            </a:r>
          </a:p>
          <a:p>
            <a:r>
              <a:rPr lang="hu-HU" smtClean="0">
                <a:solidFill>
                  <a:schemeClr val="bg1"/>
                </a:solidFill>
              </a:rPr>
              <a:t>Windows (.avi; .asf)</a:t>
            </a:r>
          </a:p>
          <a:p>
            <a:r>
              <a:rPr lang="hu-HU" smtClean="0">
                <a:solidFill>
                  <a:schemeClr val="bg1"/>
                </a:solidFill>
              </a:rPr>
              <a:t>Matroska (.mkv)</a:t>
            </a:r>
          </a:p>
          <a:p>
            <a:r>
              <a:rPr lang="hu-HU" smtClean="0">
                <a:solidFill>
                  <a:schemeClr val="bg1"/>
                </a:solidFill>
              </a:rPr>
              <a:t>3GP (.gp3)-Mobilra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40" y="3367347"/>
            <a:ext cx="1213501" cy="121350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4" y="1758313"/>
            <a:ext cx="1474860" cy="147486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41" y="1875073"/>
            <a:ext cx="1166501" cy="116650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37" y="1844261"/>
            <a:ext cx="1120580" cy="112058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70" y="3367347"/>
            <a:ext cx="1172725" cy="1172725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2263345" y="1290263"/>
            <a:ext cx="177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Konténer-fájlok</a:t>
            </a:r>
            <a:endParaRPr lang="hu-HU">
              <a:solidFill>
                <a:schemeClr val="bg1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32" y="3323721"/>
            <a:ext cx="1216351" cy="1216351"/>
          </a:xfrm>
          <a:prstGeom prst="rect">
            <a:avLst/>
          </a:prstGeom>
        </p:spPr>
      </p:pic>
      <p:grpSp>
        <p:nvGrpSpPr>
          <p:cNvPr id="23" name="Csoportba foglalás 22"/>
          <p:cNvGrpSpPr/>
          <p:nvPr/>
        </p:nvGrpSpPr>
        <p:grpSpPr>
          <a:xfrm>
            <a:off x="7627549" y="1474929"/>
            <a:ext cx="4011846" cy="3039342"/>
            <a:chOff x="7528845" y="3255603"/>
            <a:chExt cx="4011846" cy="3039342"/>
          </a:xfrm>
        </p:grpSpPr>
        <p:sp>
          <p:nvSpPr>
            <p:cNvPr id="15" name="Szövegdoboz 14"/>
            <p:cNvSpPr txBox="1"/>
            <p:nvPr/>
          </p:nvSpPr>
          <p:spPr>
            <a:xfrm>
              <a:off x="8094901" y="3255603"/>
              <a:ext cx="3137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smtClean="0">
                  <a:solidFill>
                    <a:schemeClr val="bg1"/>
                  </a:solidFill>
                </a:rPr>
                <a:t>Konténer-fájl tartalma (.mov)</a:t>
              </a: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7528846" y="3655747"/>
              <a:ext cx="4011845" cy="15737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7623776" y="3797853"/>
              <a:ext cx="1879148" cy="47856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mtClean="0"/>
                <a:t>Audio-adatok</a:t>
              </a:r>
              <a:endParaRPr lang="hu-HU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9575726" y="3797853"/>
              <a:ext cx="1879148" cy="4785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mtClean="0"/>
                <a:t>Video-adatok</a:t>
              </a:r>
              <a:endParaRPr lang="hu-HU"/>
            </a:p>
          </p:txBody>
        </p:sp>
        <p:sp>
          <p:nvSpPr>
            <p:cNvPr id="20" name="Téglalap 19"/>
            <p:cNvSpPr/>
            <p:nvPr/>
          </p:nvSpPr>
          <p:spPr>
            <a:xfrm>
              <a:off x="7623776" y="4442628"/>
              <a:ext cx="1879148" cy="4785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mtClean="0"/>
                <a:t>Feliratok</a:t>
              </a:r>
              <a:endParaRPr lang="hu-HU"/>
            </a:p>
          </p:txBody>
        </p:sp>
        <p:sp>
          <p:nvSpPr>
            <p:cNvPr id="21" name="Téglalap 20"/>
            <p:cNvSpPr/>
            <p:nvPr/>
          </p:nvSpPr>
          <p:spPr>
            <a:xfrm>
              <a:off x="9575726" y="4442628"/>
              <a:ext cx="1879148" cy="47856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mtClean="0"/>
                <a:t>Meta-adatok</a:t>
              </a:r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7528845" y="5371615"/>
              <a:ext cx="4011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smtClean="0">
                  <a:solidFill>
                    <a:schemeClr val="bg1"/>
                  </a:solidFill>
                </a:rPr>
                <a:t>Az Audio és Video adatokat kodec segítségével lehet megnyitni.</a:t>
              </a:r>
            </a:p>
            <a:p>
              <a:r>
                <a:rPr lang="hu-HU" b="1" smtClean="0">
                  <a:solidFill>
                    <a:schemeClr val="bg1"/>
                  </a:solidFill>
                </a:rPr>
                <a:t>Pl: Audio-mp3; Video-H.264 kodekek</a:t>
              </a: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27" name="Szövegdoboz 26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Videofájlok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16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57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30625" y="57806"/>
            <a:ext cx="920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smtClean="0">
                <a:solidFill>
                  <a:schemeClr val="bg1"/>
                </a:solidFill>
              </a:rPr>
              <a:t>Multimédia-Komponensek</a:t>
            </a:r>
            <a:endParaRPr lang="hu-HU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38800" y="620775"/>
            <a:ext cx="1025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chemeClr val="bg1"/>
                </a:solidFill>
              </a:rPr>
              <a:t>A </a:t>
            </a:r>
            <a:r>
              <a:rPr lang="hu-HU" b="1">
                <a:solidFill>
                  <a:schemeClr val="bg1"/>
                </a:solidFill>
              </a:rPr>
              <a:t>multimédia</a:t>
            </a:r>
            <a:r>
              <a:rPr lang="hu-HU">
                <a:solidFill>
                  <a:schemeClr val="bg1"/>
                </a:solidFill>
              </a:rPr>
              <a:t> olyan információs tartalom </a:t>
            </a:r>
            <a:r>
              <a:rPr lang="hu-HU" smtClean="0">
                <a:solidFill>
                  <a:schemeClr val="bg1"/>
                </a:solidFill>
              </a:rPr>
              <a:t>amely a </a:t>
            </a:r>
            <a:r>
              <a:rPr lang="hu-HU">
                <a:solidFill>
                  <a:schemeClr val="bg1"/>
                </a:solidFill>
              </a:rPr>
              <a:t>felhasználók tájékoztatására vagy szórakoztatására szolgál. </a:t>
            </a:r>
            <a:endParaRPr lang="hu-HU" smtClean="0">
              <a:solidFill>
                <a:schemeClr val="bg1"/>
              </a:solidFill>
            </a:endParaRPr>
          </a:p>
          <a:p>
            <a:r>
              <a:rPr lang="hu-HU" smtClean="0">
                <a:solidFill>
                  <a:schemeClr val="bg1"/>
                </a:solidFill>
              </a:rPr>
              <a:t>Komponensei</a:t>
            </a:r>
            <a:r>
              <a:rPr lang="hu-HU">
                <a:solidFill>
                  <a:schemeClr val="bg1"/>
                </a:solidFill>
              </a:rPr>
              <a:t>: </a:t>
            </a:r>
            <a:r>
              <a:rPr lang="hu-HU" b="1">
                <a:solidFill>
                  <a:srgbClr val="FFC000"/>
                </a:solidFill>
              </a:rPr>
              <a:t>szöveg, hang, kép, animáció, videó és interaktivitás</a:t>
            </a:r>
          </a:p>
        </p:txBody>
      </p:sp>
      <p:sp>
        <p:nvSpPr>
          <p:cNvPr id="7" name="Rounded Rectangle 12"/>
          <p:cNvSpPr/>
          <p:nvPr/>
        </p:nvSpPr>
        <p:spPr bwMode="auto">
          <a:xfrm>
            <a:off x="3056486" y="1235758"/>
            <a:ext cx="5281613" cy="641350"/>
          </a:xfrm>
          <a:prstGeom prst="round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3200" dirty="0">
                <a:solidFill>
                  <a:schemeClr val="bg1"/>
                </a:solidFill>
              </a:rPr>
              <a:t>Multimédia elemek</a:t>
            </a:r>
            <a:endParaRPr lang="hu-HU" sz="2400" dirty="0">
              <a:solidFill>
                <a:schemeClr val="bg1"/>
              </a:solidFill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1680124" y="1556716"/>
            <a:ext cx="7924800" cy="4429589"/>
            <a:chOff x="0" y="692618"/>
            <a:chExt cx="8892480" cy="4969073"/>
          </a:xfrm>
        </p:grpSpPr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6039870" y="770689"/>
              <a:ext cx="2852610" cy="4818241"/>
              <a:chOff x="3339062" y="770689"/>
              <a:chExt cx="2852610" cy="4818241"/>
            </a:xfrm>
          </p:grpSpPr>
          <p:sp>
            <p:nvSpPr>
              <p:cNvPr id="34" name="Rounded Rectangle 16"/>
              <p:cNvSpPr/>
              <p:nvPr/>
            </p:nvSpPr>
            <p:spPr>
              <a:xfrm>
                <a:off x="3339062" y="770689"/>
                <a:ext cx="2843028" cy="719461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2400" dirty="0">
                    <a:solidFill>
                      <a:schemeClr val="bg1"/>
                    </a:solidFill>
                  </a:rPr>
                  <a:t>Auditív elemek</a:t>
                </a:r>
                <a:endParaRPr lang="hu-HU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 25"/>
              <p:cNvGrpSpPr>
                <a:grpSpLocks/>
              </p:cNvGrpSpPr>
              <p:nvPr/>
            </p:nvGrpSpPr>
            <p:grpSpPr bwMode="auto">
              <a:xfrm>
                <a:off x="3348644" y="1484087"/>
                <a:ext cx="2843028" cy="4104843"/>
                <a:chOff x="3348644" y="1484087"/>
                <a:chExt cx="2843028" cy="4104843"/>
              </a:xfrm>
            </p:grpSpPr>
            <p:sp>
              <p:nvSpPr>
                <p:cNvPr id="36" name="Rounded Rectangle 13"/>
                <p:cNvSpPr/>
                <p:nvPr/>
              </p:nvSpPr>
              <p:spPr>
                <a:xfrm>
                  <a:off x="3348644" y="2565059"/>
                  <a:ext cx="2843028" cy="863708"/>
                </a:xfrm>
                <a:prstGeom prst="roundRect">
                  <a:avLst/>
                </a:prstGeo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hu-HU" sz="2400" dirty="0"/>
                    <a:t>Énekhang</a:t>
                  </a:r>
                  <a:endParaRPr lang="hu-HU" dirty="0"/>
                </a:p>
                <a:p>
                  <a:pPr algn="ctr">
                    <a:defRPr/>
                  </a:pPr>
                  <a:r>
                    <a:rPr lang="hu-HU" dirty="0"/>
                    <a:t>egyéni, szuggesztív</a:t>
                  </a:r>
                </a:p>
              </p:txBody>
            </p:sp>
            <p:sp>
              <p:nvSpPr>
                <p:cNvPr id="37" name="Rounded Rectangle 14"/>
                <p:cNvSpPr/>
                <p:nvPr/>
              </p:nvSpPr>
              <p:spPr>
                <a:xfrm>
                  <a:off x="3348644" y="3644250"/>
                  <a:ext cx="2843028" cy="865490"/>
                </a:xfrm>
                <a:prstGeom prst="roundRect">
                  <a:avLst/>
                </a:prstGeo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hu-HU" sz="2400" dirty="0"/>
                    <a:t>Zene</a:t>
                  </a:r>
                  <a:endParaRPr lang="hu-HU" dirty="0"/>
                </a:p>
                <a:p>
                  <a:pPr algn="ctr">
                    <a:defRPr/>
                  </a:pPr>
                  <a:r>
                    <a:rPr lang="hu-HU" dirty="0"/>
                    <a:t>dinamika, aláfestés</a:t>
                  </a:r>
                </a:p>
              </p:txBody>
            </p:sp>
            <p:sp>
              <p:nvSpPr>
                <p:cNvPr id="39" name="Rounded Rectangle 17"/>
                <p:cNvSpPr/>
                <p:nvPr/>
              </p:nvSpPr>
              <p:spPr>
                <a:xfrm>
                  <a:off x="3348644" y="1484087"/>
                  <a:ext cx="2843028" cy="865490"/>
                </a:xfrm>
                <a:prstGeom prst="roundRect">
                  <a:avLst/>
                </a:prstGeo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hu-HU" sz="2400" dirty="0"/>
                    <a:t>Beszédhang</a:t>
                  </a:r>
                  <a:endParaRPr lang="hu-HU" dirty="0"/>
                </a:p>
                <a:p>
                  <a:pPr algn="ctr">
                    <a:defRPr/>
                  </a:pPr>
                  <a:r>
                    <a:rPr lang="hu-HU" sz="1700" dirty="0"/>
                    <a:t>tónus, intenzitás, dinamika</a:t>
                  </a:r>
                </a:p>
              </p:txBody>
            </p:sp>
            <p:sp>
              <p:nvSpPr>
                <p:cNvPr id="40" name="Rounded Rectangle 15"/>
                <p:cNvSpPr/>
                <p:nvPr/>
              </p:nvSpPr>
              <p:spPr>
                <a:xfrm>
                  <a:off x="3348644" y="4725221"/>
                  <a:ext cx="2843028" cy="863709"/>
                </a:xfrm>
                <a:prstGeom prst="roundRect">
                  <a:avLst/>
                </a:prstGeo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hu-HU" sz="2200" dirty="0"/>
                    <a:t>Effektusok, zörejek</a:t>
                  </a:r>
                </a:p>
                <a:p>
                  <a:pPr algn="ctr">
                    <a:defRPr/>
                  </a:pPr>
                  <a:r>
                    <a:rPr lang="hu-HU" dirty="0"/>
                    <a:t>összekötés, atmoszféra</a:t>
                  </a:r>
                </a:p>
              </p:txBody>
            </p:sp>
          </p:grpSp>
        </p:grp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0" y="692618"/>
              <a:ext cx="2843028" cy="4896312"/>
              <a:chOff x="0" y="692618"/>
              <a:chExt cx="2843028" cy="4896312"/>
            </a:xfrm>
          </p:grpSpPr>
          <p:sp>
            <p:nvSpPr>
              <p:cNvPr id="28" name="Rounded Rectangle 19"/>
              <p:cNvSpPr/>
              <p:nvPr/>
            </p:nvSpPr>
            <p:spPr>
              <a:xfrm>
                <a:off x="0" y="2565059"/>
                <a:ext cx="2843028" cy="863708"/>
              </a:xfrm>
              <a:prstGeom prst="roundRect">
                <a:avLst/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2400" dirty="0"/>
                  <a:t>Állóképek</a:t>
                </a:r>
                <a:endParaRPr lang="hu-HU" dirty="0"/>
              </a:p>
              <a:p>
                <a:pPr algn="ctr">
                  <a:defRPr/>
                </a:pPr>
                <a:r>
                  <a:rPr lang="hu-HU" dirty="0"/>
                  <a:t>rajz, grafika, fotó</a:t>
                </a:r>
              </a:p>
            </p:txBody>
          </p:sp>
          <p:sp>
            <p:nvSpPr>
              <p:cNvPr id="29" name="Rounded Rectangle 20"/>
              <p:cNvSpPr/>
              <p:nvPr/>
            </p:nvSpPr>
            <p:spPr>
              <a:xfrm>
                <a:off x="0" y="3644250"/>
                <a:ext cx="2843028" cy="863708"/>
              </a:xfrm>
              <a:prstGeom prst="roundRect">
                <a:avLst/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2400" dirty="0"/>
                  <a:t>Írásjelek</a:t>
                </a:r>
                <a:endParaRPr lang="hu-HU" dirty="0"/>
              </a:p>
              <a:p>
                <a:pPr algn="ctr">
                  <a:defRPr/>
                </a:pPr>
                <a:r>
                  <a:rPr lang="hu-HU" dirty="0"/>
                  <a:t>betűk, számok, adatbázis</a:t>
                </a:r>
              </a:p>
            </p:txBody>
          </p:sp>
          <p:sp>
            <p:nvSpPr>
              <p:cNvPr id="30" name="Rounded Rectangle 21"/>
              <p:cNvSpPr/>
              <p:nvPr/>
            </p:nvSpPr>
            <p:spPr>
              <a:xfrm>
                <a:off x="0" y="4725221"/>
                <a:ext cx="2843028" cy="863709"/>
              </a:xfrm>
              <a:prstGeom prst="roundRect">
                <a:avLst/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2400" dirty="0"/>
                  <a:t>Szimbólumok, ikonok</a:t>
                </a:r>
                <a:endParaRPr lang="hu-HU" dirty="0"/>
              </a:p>
            </p:txBody>
          </p:sp>
          <p:sp>
            <p:nvSpPr>
              <p:cNvPr id="31" name="Rounded Rectangle 22"/>
              <p:cNvSpPr/>
              <p:nvPr/>
            </p:nvSpPr>
            <p:spPr>
              <a:xfrm>
                <a:off x="0" y="692618"/>
                <a:ext cx="2843028" cy="719461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2400" dirty="0">
                    <a:solidFill>
                      <a:schemeClr val="bg1"/>
                    </a:solidFill>
                  </a:rPr>
                  <a:t>Vizuális elemek</a:t>
                </a:r>
                <a:endParaRPr lang="hu-H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ounded Rectangle 23"/>
              <p:cNvSpPr/>
              <p:nvPr/>
            </p:nvSpPr>
            <p:spPr>
              <a:xfrm>
                <a:off x="0" y="1484087"/>
                <a:ext cx="2843028" cy="863709"/>
              </a:xfrm>
              <a:prstGeom prst="roundRect">
                <a:avLst/>
              </a:prstGeo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2400" dirty="0"/>
                  <a:t>Mozgóképek</a:t>
                </a:r>
                <a:endParaRPr lang="hu-HU" dirty="0"/>
              </a:p>
              <a:p>
                <a:pPr algn="ctr">
                  <a:defRPr/>
                </a:pPr>
                <a:r>
                  <a:rPr lang="hu-HU" dirty="0"/>
                  <a:t>animáció, videó, effectek</a:t>
                </a:r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 flipV="1">
              <a:off x="2843808" y="3861048"/>
              <a:ext cx="3196062" cy="1296144"/>
              <a:chOff x="2843808" y="1916832"/>
              <a:chExt cx="3196062" cy="1296144"/>
            </a:xfrm>
          </p:grpSpPr>
          <p:cxnSp>
            <p:nvCxnSpPr>
              <p:cNvPr id="24" name="Straight Connector 46"/>
              <p:cNvCxnSpPr/>
              <p:nvPr/>
            </p:nvCxnSpPr>
            <p:spPr>
              <a:xfrm flipH="1">
                <a:off x="5463806" y="1916832"/>
                <a:ext cx="576064" cy="93610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47"/>
              <p:cNvCxnSpPr/>
              <p:nvPr/>
            </p:nvCxnSpPr>
            <p:spPr>
              <a:xfrm>
                <a:off x="2843808" y="1916832"/>
                <a:ext cx="576064" cy="93610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48"/>
              <p:cNvCxnSpPr/>
              <p:nvPr/>
            </p:nvCxnSpPr>
            <p:spPr>
              <a:xfrm flipH="1">
                <a:off x="5535814" y="2996952"/>
                <a:ext cx="504056" cy="21602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49"/>
              <p:cNvCxnSpPr/>
              <p:nvPr/>
            </p:nvCxnSpPr>
            <p:spPr>
              <a:xfrm>
                <a:off x="2843808" y="2996952"/>
                <a:ext cx="504056" cy="21602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50"/>
            <p:cNvGrpSpPr>
              <a:grpSpLocks/>
            </p:cNvGrpSpPr>
            <p:nvPr/>
          </p:nvGrpSpPr>
          <p:grpSpPr bwMode="auto">
            <a:xfrm>
              <a:off x="2843808" y="1916832"/>
              <a:ext cx="3196062" cy="1296144"/>
              <a:chOff x="2843808" y="1916832"/>
              <a:chExt cx="3196062" cy="1296144"/>
            </a:xfrm>
          </p:grpSpPr>
          <p:cxnSp>
            <p:nvCxnSpPr>
              <p:cNvPr id="20" name="Straight Connector 51"/>
              <p:cNvCxnSpPr/>
              <p:nvPr/>
            </p:nvCxnSpPr>
            <p:spPr>
              <a:xfrm flipH="1">
                <a:off x="5463806" y="1916832"/>
                <a:ext cx="576064" cy="93610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/>
              <p:cNvCxnSpPr/>
              <p:nvPr/>
            </p:nvCxnSpPr>
            <p:spPr>
              <a:xfrm>
                <a:off x="2843808" y="1916832"/>
                <a:ext cx="576064" cy="93610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/>
              <p:cNvCxnSpPr/>
              <p:nvPr/>
            </p:nvCxnSpPr>
            <p:spPr>
              <a:xfrm flipH="1">
                <a:off x="5535814" y="2996952"/>
                <a:ext cx="504056" cy="21602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/>
              <p:cNvCxnSpPr/>
              <p:nvPr/>
            </p:nvCxnSpPr>
            <p:spPr>
              <a:xfrm>
                <a:off x="2843808" y="2996952"/>
                <a:ext cx="504056" cy="21602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3347864" y="2348880"/>
              <a:ext cx="2160240" cy="2592288"/>
              <a:chOff x="3491880" y="2348880"/>
              <a:chExt cx="2160240" cy="2592288"/>
            </a:xfrm>
          </p:grpSpPr>
          <p:sp>
            <p:nvSpPr>
              <p:cNvPr id="18" name="Rectangle 33"/>
              <p:cNvSpPr/>
              <p:nvPr/>
            </p:nvSpPr>
            <p:spPr>
              <a:xfrm>
                <a:off x="3491165" y="2349577"/>
                <a:ext cx="2160773" cy="2591127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lnSpc>
                    <a:spcPct val="200000"/>
                  </a:lnSpc>
                  <a:defRPr/>
                </a:pPr>
                <a:r>
                  <a:rPr lang="hu-HU" b="1" dirty="0">
                    <a:solidFill>
                      <a:schemeClr val="bg1"/>
                    </a:solidFill>
                  </a:rPr>
                  <a:t>SZÁMÍTÓGÉP</a:t>
                </a:r>
              </a:p>
            </p:txBody>
          </p:sp>
          <p:sp>
            <p:nvSpPr>
              <p:cNvPr id="19" name="Oval 34"/>
              <p:cNvSpPr/>
              <p:nvPr/>
            </p:nvSpPr>
            <p:spPr>
              <a:xfrm>
                <a:off x="3635896" y="3212976"/>
                <a:ext cx="1872208" cy="108012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hu-HU" sz="1700" b="1" dirty="0"/>
                  <a:t>Multimédia</a:t>
                </a:r>
              </a:p>
            </p:txBody>
          </p:sp>
        </p:grpSp>
        <p:cxnSp>
          <p:nvCxnSpPr>
            <p:cNvPr id="17" name="Straight Connector 58"/>
            <p:cNvCxnSpPr>
              <a:stCxn id="18" idx="2"/>
              <a:endCxn id="10" idx="0"/>
            </p:cNvCxnSpPr>
            <p:nvPr/>
          </p:nvCxnSpPr>
          <p:spPr>
            <a:xfrm flipH="1">
              <a:off x="4405606" y="4940704"/>
              <a:ext cx="21929" cy="72098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339233" y="5985910"/>
            <a:ext cx="2573244" cy="1019570"/>
            <a:chOff x="3131840" y="5813648"/>
            <a:chExt cx="2887457" cy="1143744"/>
          </a:xfrm>
        </p:grpSpPr>
        <p:sp>
          <p:nvSpPr>
            <p:cNvPr id="10" name="Rounded Rectangle 28"/>
            <p:cNvSpPr/>
            <p:nvPr/>
          </p:nvSpPr>
          <p:spPr>
            <a:xfrm>
              <a:off x="3132125" y="5814091"/>
              <a:ext cx="2843028" cy="568088"/>
            </a:xfrm>
            <a:prstGeom prst="round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2400" dirty="0"/>
                <a:t>Interakció</a:t>
              </a:r>
            </a:p>
          </p:txBody>
        </p:sp>
        <p:sp>
          <p:nvSpPr>
            <p:cNvPr id="11" name="Rounded Rectangle 29"/>
            <p:cNvSpPr/>
            <p:nvPr/>
          </p:nvSpPr>
          <p:spPr>
            <a:xfrm>
              <a:off x="3176659" y="6237932"/>
              <a:ext cx="2843028" cy="719460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2400" dirty="0">
                  <a:solidFill>
                    <a:schemeClr val="bg1"/>
                  </a:solidFill>
                </a:rPr>
                <a:t>Felhasználó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Csoportba foglalás 40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42" name="Szövegdoboz 41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Multimédia elemek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Téglalap 43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4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 20"/>
          <p:cNvSpPr/>
          <p:nvPr/>
        </p:nvSpPr>
        <p:spPr>
          <a:xfrm>
            <a:off x="789181" y="657553"/>
            <a:ext cx="9163341" cy="2401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341265" y="153824"/>
            <a:ext cx="458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smtClean="0">
                <a:solidFill>
                  <a:schemeClr val="bg1"/>
                </a:solidFill>
              </a:rPr>
              <a:t>Filmlejátszók és kodekek</a:t>
            </a:r>
            <a:endParaRPr lang="hu-HU" sz="2400" b="1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06" y="1056449"/>
            <a:ext cx="144000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60" y="1119218"/>
            <a:ext cx="1440000" cy="14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92" y="1023693"/>
            <a:ext cx="1440000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55" y="1056449"/>
            <a:ext cx="1440000" cy="144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4" y="1127702"/>
            <a:ext cx="1440000" cy="144000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1455585" y="2496449"/>
            <a:ext cx="114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chemeClr val="bg1"/>
                </a:solidFill>
              </a:rPr>
              <a:t>VLC</a:t>
            </a:r>
            <a:endParaRPr lang="hu-HU" sz="2400" b="1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705598" y="3529070"/>
            <a:ext cx="234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chemeClr val="bg1"/>
                </a:solidFill>
              </a:rPr>
              <a:t>Video Kodekek</a:t>
            </a:r>
            <a:endParaRPr lang="hu-HU" sz="2400" b="1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243018" y="2505352"/>
            <a:ext cx="163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chemeClr val="bg1"/>
                </a:solidFill>
              </a:rPr>
              <a:t>Quick Time</a:t>
            </a:r>
            <a:endParaRPr lang="hu-HU" sz="2400" b="1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481642" y="2472596"/>
            <a:ext cx="16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chemeClr val="bg1"/>
                </a:solidFill>
              </a:rPr>
              <a:t>KM Player</a:t>
            </a:r>
            <a:endParaRPr lang="hu-HU" sz="2400" b="1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4753941" y="2463693"/>
            <a:ext cx="172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chemeClr val="bg1"/>
                </a:solidFill>
              </a:rPr>
              <a:t>Real Player</a:t>
            </a:r>
            <a:endParaRPr lang="hu-HU" sz="2400" b="1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2722211" y="2478419"/>
            <a:ext cx="187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chemeClr val="bg1"/>
                </a:solidFill>
              </a:rPr>
              <a:t>Media Player</a:t>
            </a:r>
            <a:endParaRPr lang="hu-HU" sz="2400" b="1">
              <a:solidFill>
                <a:schemeClr val="bg1"/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12" y="4007702"/>
            <a:ext cx="8524875" cy="2343150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1198845" y="657553"/>
            <a:ext cx="298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chemeClr val="bg1"/>
                </a:solidFill>
              </a:rPr>
              <a:t>Multimédia lejátszók</a:t>
            </a:r>
            <a:endParaRPr lang="hu-HU" sz="2400" b="1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9667557" y="3529069"/>
            <a:ext cx="234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mtClean="0">
                <a:solidFill>
                  <a:schemeClr val="bg1"/>
                </a:solidFill>
              </a:rPr>
              <a:t>Audio Kodekek</a:t>
            </a:r>
            <a:endParaRPr lang="hu-HU" sz="2400" b="1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0025257" y="3990734"/>
            <a:ext cx="1639751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chemeClr val="bg1"/>
                </a:solidFill>
              </a:rPr>
              <a:t>MP3</a:t>
            </a:r>
          </a:p>
          <a:p>
            <a:r>
              <a:rPr lang="hu-HU" b="1" smtClean="0">
                <a:solidFill>
                  <a:schemeClr val="bg1"/>
                </a:solidFill>
              </a:rPr>
              <a:t>FLAC</a:t>
            </a:r>
          </a:p>
          <a:p>
            <a:r>
              <a:rPr lang="hu-HU" b="1" smtClean="0">
                <a:solidFill>
                  <a:schemeClr val="bg1"/>
                </a:solidFill>
              </a:rPr>
              <a:t>WMA</a:t>
            </a:r>
          </a:p>
          <a:p>
            <a:r>
              <a:rPr lang="hu-HU" b="1" smtClean="0">
                <a:solidFill>
                  <a:schemeClr val="bg1"/>
                </a:solidFill>
              </a:rPr>
              <a:t>AAC</a:t>
            </a:r>
          </a:p>
          <a:p>
            <a:r>
              <a:rPr lang="hu-HU" b="1" smtClean="0">
                <a:solidFill>
                  <a:schemeClr val="bg1"/>
                </a:solidFill>
              </a:rPr>
              <a:t>VORBIS</a:t>
            </a:r>
            <a:endParaRPr lang="hu-HU" b="1">
              <a:solidFill>
                <a:schemeClr val="bg1"/>
              </a:solidFill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65" y="61606"/>
            <a:ext cx="711440" cy="711440"/>
          </a:xfrm>
          <a:prstGeom prst="rect">
            <a:avLst/>
          </a:prstGeom>
        </p:spPr>
      </p:pic>
      <p:graphicFrame>
        <p:nvGraphicFramePr>
          <p:cNvPr id="29" name="Táblázat 28"/>
          <p:cNvGraphicFramePr>
            <a:graphicFrameLocks noGrp="1"/>
          </p:cNvGraphicFramePr>
          <p:nvPr>
            <p:extLst/>
          </p:nvPr>
        </p:nvGraphicFramePr>
        <p:xfrm>
          <a:off x="10306393" y="1175490"/>
          <a:ext cx="16448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851">
                  <a:extLst>
                    <a:ext uri="{9D8B030D-6E8A-4147-A177-3AD203B41FA5}">
                      <a16:colId xmlns:a16="http://schemas.microsoft.com/office/drawing/2014/main" val="1300548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Zorro.mp4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95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H.264 (Video)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9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MP3 (Audio)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1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Hu (Nyelv)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3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Metaadatok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925042"/>
                  </a:ext>
                </a:extLst>
              </a:tr>
            </a:tbl>
          </a:graphicData>
        </a:graphic>
      </p:graphicFrame>
      <p:sp>
        <p:nvSpPr>
          <p:cNvPr id="30" name="Szövegdoboz 29"/>
          <p:cNvSpPr txBox="1"/>
          <p:nvPr/>
        </p:nvSpPr>
        <p:spPr>
          <a:xfrm>
            <a:off x="10155023" y="789602"/>
            <a:ext cx="188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Filmkomponensek</a:t>
            </a:r>
            <a:endParaRPr lang="hu-HU">
              <a:solidFill>
                <a:schemeClr val="bg1"/>
              </a:solidFill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28" name="Szövegdoboz 27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Lejátszók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Téglalap 31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17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122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472665" y="346509"/>
            <a:ext cx="921137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600" b="1" smtClean="0">
                <a:solidFill>
                  <a:schemeClr val="bg1"/>
                </a:solidFill>
              </a:rPr>
              <a:t>Multimédia</a:t>
            </a:r>
          </a:p>
          <a:p>
            <a:pPr algn="ctr"/>
            <a:endParaRPr lang="hu-HU" sz="4000" b="1" smtClean="0">
              <a:solidFill>
                <a:schemeClr val="bg1"/>
              </a:solidFill>
            </a:endParaRPr>
          </a:p>
          <a:p>
            <a:pPr algn="ctr"/>
            <a:r>
              <a:rPr lang="hu-HU" sz="9600" b="1" i="1" smtClean="0">
                <a:solidFill>
                  <a:schemeClr val="bg1"/>
                </a:solidFill>
              </a:rPr>
              <a:t>Hangszerkesztés</a:t>
            </a:r>
            <a:endParaRPr lang="hu-HU" sz="96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5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863125" y="2196269"/>
            <a:ext cx="2341548" cy="25808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002644" y="2352475"/>
            <a:ext cx="2059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chemeClr val="bg1"/>
                </a:solidFill>
              </a:rPr>
              <a:t>Hangszerkesztők</a:t>
            </a:r>
          </a:p>
          <a:p>
            <a:r>
              <a:rPr lang="hu-HU" smtClean="0">
                <a:solidFill>
                  <a:schemeClr val="bg1"/>
                </a:solidFill>
              </a:rPr>
              <a:t>Audacity</a:t>
            </a:r>
          </a:p>
          <a:p>
            <a:r>
              <a:rPr lang="hu-HU" smtClean="0">
                <a:solidFill>
                  <a:schemeClr val="bg1"/>
                </a:solidFill>
              </a:rPr>
              <a:t>Free Audio Editor</a:t>
            </a:r>
          </a:p>
          <a:p>
            <a:r>
              <a:rPr lang="hu-HU" smtClean="0">
                <a:solidFill>
                  <a:schemeClr val="bg1"/>
                </a:solidFill>
              </a:rPr>
              <a:t>Wave Editor</a:t>
            </a:r>
          </a:p>
          <a:p>
            <a:r>
              <a:rPr lang="hu-HU" smtClean="0">
                <a:solidFill>
                  <a:schemeClr val="bg1"/>
                </a:solidFill>
              </a:rPr>
              <a:t>Apowersoft (online)</a:t>
            </a:r>
          </a:p>
          <a:p>
            <a:r>
              <a:rPr lang="hu-HU" smtClean="0">
                <a:solidFill>
                  <a:schemeClr val="bg1"/>
                </a:solidFill>
              </a:rPr>
              <a:t>FileLab Audio Editor</a:t>
            </a:r>
          </a:p>
          <a:p>
            <a:r>
              <a:rPr lang="hu-HU" smtClean="0">
                <a:solidFill>
                  <a:schemeClr val="bg1"/>
                </a:solidFill>
              </a:rPr>
              <a:t>Audio Cutter</a:t>
            </a:r>
          </a:p>
          <a:p>
            <a:r>
              <a:rPr lang="hu-HU" smtClean="0">
                <a:solidFill>
                  <a:schemeClr val="bg1"/>
                </a:solidFill>
              </a:rPr>
              <a:t>Hya-Wave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31" y="1267795"/>
            <a:ext cx="8521831" cy="546754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67331" y="922430"/>
            <a:ext cx="3625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smtClean="0">
                <a:solidFill>
                  <a:schemeClr val="bg1"/>
                </a:solidFill>
              </a:rPr>
              <a:t>Klasszikus felület filmszerkesztőknél </a:t>
            </a:r>
            <a:endParaRPr lang="hu-HU" b="1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764422" y="-69267"/>
            <a:ext cx="571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smtClean="0">
                <a:solidFill>
                  <a:schemeClr val="bg1"/>
                </a:solidFill>
              </a:rPr>
              <a:t>Hangszerkesztők</a:t>
            </a:r>
            <a:endParaRPr lang="hu-HU" sz="6000" b="1">
              <a:solidFill>
                <a:schemeClr val="bg1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8" name="Szövegdoboz 7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Hanszerkesztők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18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580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751888" y="371166"/>
            <a:ext cx="9986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smtClean="0">
                <a:solidFill>
                  <a:schemeClr val="bg1"/>
                </a:solidFill>
              </a:rPr>
              <a:t>Hangfájlok</a:t>
            </a:r>
            <a:endParaRPr lang="hu-HU" sz="8000" b="1">
              <a:solidFill>
                <a:schemeClr val="bg1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9" name="Szövegdoboz 8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Hangfájlok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19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75" y="2698518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26" y="2698518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58" y="2698518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iTunes o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21" y="269851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93" y="269851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5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9" name="Szövegdoboz 8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Multimédia-Hypermédia viszonya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Téglalap 5"/>
          <p:cNvSpPr/>
          <p:nvPr/>
        </p:nvSpPr>
        <p:spPr>
          <a:xfrm>
            <a:off x="1858012" y="91895"/>
            <a:ext cx="32384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Multimédia</a:t>
            </a:r>
            <a:endParaRPr lang="hu-HU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03603" y="3199494"/>
            <a:ext cx="36235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  <a:r>
              <a:rPr lang="hu-HU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ypermédia</a:t>
            </a:r>
          </a:p>
          <a:p>
            <a:pPr algn="ctr"/>
            <a:r>
              <a:rPr lang="hu-HU" sz="2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(Internet)</a:t>
            </a:r>
            <a:endParaRPr lang="hu-HU" sz="2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674895" y="750098"/>
            <a:ext cx="5306938" cy="2511380"/>
            <a:chOff x="1028294" y="578022"/>
            <a:chExt cx="5306938" cy="2511380"/>
          </a:xfrm>
        </p:grpSpPr>
        <p:sp>
          <p:nvSpPr>
            <p:cNvPr id="2" name="Ellipszis 1"/>
            <p:cNvSpPr/>
            <p:nvPr/>
          </p:nvSpPr>
          <p:spPr>
            <a:xfrm>
              <a:off x="1028294" y="578022"/>
              <a:ext cx="5306938" cy="25113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702469" y="871749"/>
              <a:ext cx="12626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800" smtClean="0">
                  <a:solidFill>
                    <a:schemeClr val="bg1"/>
                  </a:solidFill>
                  <a:sym typeface="Webdings" panose="05030102010509060703" pitchFamily="18" charset="2"/>
                </a:rPr>
                <a:t></a:t>
              </a:r>
              <a:endParaRPr lang="hu-HU" sz="8800">
                <a:solidFill>
                  <a:schemeClr val="bg1"/>
                </a:solidFill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2676505" y="827935"/>
              <a:ext cx="14527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800" smtClean="0">
                  <a:solidFill>
                    <a:srgbClr val="7030A0"/>
                  </a:solidFill>
                  <a:sym typeface="Webdings" panose="05030102010509060703" pitchFamily="18" charset="2"/>
                </a:rPr>
                <a:t></a:t>
              </a:r>
              <a:endParaRPr lang="hu-HU" sz="8800">
                <a:solidFill>
                  <a:srgbClr val="7030A0"/>
                </a:solidFill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3748326" y="854578"/>
              <a:ext cx="14527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800" smtClean="0">
                  <a:solidFill>
                    <a:srgbClr val="002060"/>
                  </a:solidFill>
                  <a:sym typeface="Webdings" panose="05030102010509060703" pitchFamily="18" charset="2"/>
                </a:rPr>
                <a:t></a:t>
              </a:r>
              <a:endParaRPr lang="hu-HU" sz="8800">
                <a:solidFill>
                  <a:srgbClr val="002060"/>
                </a:solidFill>
              </a:endParaRP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4740530" y="881221"/>
              <a:ext cx="14527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800" smtClean="0">
                  <a:solidFill>
                    <a:schemeClr val="accent2">
                      <a:lumMod val="75000"/>
                    </a:schemeClr>
                  </a:solidFill>
                  <a:sym typeface="Webdings" panose="05030102010509060703" pitchFamily="18" charset="2"/>
                </a:rPr>
                <a:t></a:t>
              </a:r>
              <a:endParaRPr lang="hu-HU" sz="88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1912256" y="2274485"/>
              <a:ext cx="724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mtClean="0"/>
                <a:t>Text</a:t>
              </a:r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2918320" y="2274485"/>
              <a:ext cx="724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mtClean="0"/>
                <a:t>Kép</a:t>
              </a:r>
              <a:endParaRPr lang="hu-HU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3920082" y="2281389"/>
              <a:ext cx="724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mtClean="0"/>
                <a:t>Film</a:t>
              </a:r>
              <a:endParaRPr lang="hu-HU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4935185" y="2291259"/>
              <a:ext cx="724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mtClean="0"/>
                <a:t>Hang</a:t>
              </a:r>
              <a:endParaRPr lang="hu-HU"/>
            </a:p>
          </p:txBody>
        </p:sp>
      </p:grpSp>
      <p:sp>
        <p:nvSpPr>
          <p:cNvPr id="27" name="Ellipszis 26"/>
          <p:cNvSpPr/>
          <p:nvPr/>
        </p:nvSpPr>
        <p:spPr>
          <a:xfrm>
            <a:off x="6793311" y="634218"/>
            <a:ext cx="5306938" cy="2511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8816877" y="530375"/>
            <a:ext cx="1452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</a:t>
            </a:r>
            <a:endParaRPr lang="hu-HU" sz="8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7266885" y="1628207"/>
            <a:ext cx="46446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1400" smtClean="0">
                <a:solidFill>
                  <a:schemeClr val="bg1"/>
                </a:solidFill>
              </a:rPr>
              <a:t>Hypertext </a:t>
            </a:r>
            <a:r>
              <a:rPr lang="hu-HU" altLang="hu-HU" sz="1400">
                <a:solidFill>
                  <a:schemeClr val="bg1"/>
                </a:solidFill>
              </a:rPr>
              <a:t>olyan szöveg, </a:t>
            </a:r>
            <a:r>
              <a:rPr lang="hu-HU" altLang="hu-HU" sz="1400" smtClean="0">
                <a:solidFill>
                  <a:schemeClr val="bg1"/>
                </a:solidFill>
              </a:rPr>
              <a:t>amelyben </a:t>
            </a:r>
            <a:r>
              <a:rPr lang="hu-HU" altLang="hu-HU" sz="1400">
                <a:solidFill>
                  <a:schemeClr val="bg1"/>
                </a:solidFill>
              </a:rPr>
              <a:t>egyes szövegrészek között </a:t>
            </a:r>
            <a:endParaRPr lang="hu-HU" altLang="hu-HU" sz="140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hu-HU" altLang="hu-HU" sz="1400" smtClean="0">
                <a:solidFill>
                  <a:schemeClr val="bg1"/>
                </a:solidFill>
              </a:rPr>
              <a:t>kapcsolat </a:t>
            </a:r>
            <a:r>
              <a:rPr lang="hu-HU" altLang="hu-HU" sz="1400">
                <a:solidFill>
                  <a:schemeClr val="bg1"/>
                </a:solidFill>
              </a:rPr>
              <a:t>van, </a:t>
            </a:r>
            <a:r>
              <a:rPr lang="hu-HU" altLang="hu-HU" sz="1400" smtClean="0">
                <a:solidFill>
                  <a:schemeClr val="bg1"/>
                </a:solidFill>
              </a:rPr>
              <a:t>amelyek </a:t>
            </a:r>
            <a:r>
              <a:rPr lang="hu-HU" altLang="hu-HU" sz="1400">
                <a:solidFill>
                  <a:schemeClr val="bg1"/>
                </a:solidFill>
              </a:rPr>
              <a:t>mentén </a:t>
            </a:r>
            <a:r>
              <a:rPr lang="hu-HU" altLang="hu-HU" sz="1400" smtClean="0">
                <a:solidFill>
                  <a:schemeClr val="bg1"/>
                </a:solidFill>
              </a:rPr>
              <a:t>hyperugrásra </a:t>
            </a:r>
            <a:r>
              <a:rPr lang="hu-HU" altLang="hu-HU" sz="1400">
                <a:solidFill>
                  <a:schemeClr val="bg1"/>
                </a:solidFill>
              </a:rPr>
              <a:t>vagyunk </a:t>
            </a:r>
            <a:endParaRPr lang="hu-HU" altLang="hu-HU" sz="140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hu-HU" altLang="hu-HU" sz="1400" smtClean="0">
                <a:solidFill>
                  <a:schemeClr val="bg1"/>
                </a:solidFill>
              </a:rPr>
              <a:t>képesek </a:t>
            </a:r>
            <a:r>
              <a:rPr lang="hu-HU" altLang="hu-HU" sz="1400">
                <a:solidFill>
                  <a:schemeClr val="bg1"/>
                </a:solidFill>
              </a:rPr>
              <a:t>a dokumentumban</a:t>
            </a:r>
            <a:r>
              <a:rPr lang="hu-HU" altLang="hu-HU" sz="1400" smtClean="0">
                <a:solidFill>
                  <a:schemeClr val="bg1"/>
                </a:solidFill>
              </a:rPr>
              <a:t>. (Példa: weblapok) </a:t>
            </a:r>
          </a:p>
        </p:txBody>
      </p:sp>
      <p:sp>
        <p:nvSpPr>
          <p:cNvPr id="7" name="Kereszt 6"/>
          <p:cNvSpPr/>
          <p:nvPr/>
        </p:nvSpPr>
        <p:spPr>
          <a:xfrm>
            <a:off x="6023453" y="1593948"/>
            <a:ext cx="700702" cy="680714"/>
          </a:xfrm>
          <a:prstGeom prst="plus">
            <a:avLst>
              <a:gd name="adj" fmla="val 4012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01" y="3973584"/>
            <a:ext cx="6992326" cy="2734057"/>
          </a:xfrm>
          <a:prstGeom prst="rect">
            <a:avLst/>
          </a:prstGeom>
        </p:spPr>
      </p:pic>
      <p:sp>
        <p:nvSpPr>
          <p:cNvPr id="28" name="Téglalap 27"/>
          <p:cNvSpPr/>
          <p:nvPr/>
        </p:nvSpPr>
        <p:spPr>
          <a:xfrm>
            <a:off x="8205343" y="3334"/>
            <a:ext cx="2303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  <a:r>
              <a:rPr lang="hu-HU" sz="4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ypertext</a:t>
            </a:r>
            <a:endParaRPr lang="hu-HU" sz="4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723799" y="4079668"/>
            <a:ext cx="21955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Multimédia</a:t>
            </a:r>
            <a:endParaRPr lang="hu-HU" sz="2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7340110" y="4079667"/>
            <a:ext cx="14568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  <a:r>
              <a:rPr lang="hu-HU" sz="2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ypertext</a:t>
            </a:r>
            <a:endParaRPr lang="hu-HU" sz="2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227753" y="4541332"/>
            <a:ext cx="99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smtClean="0">
                <a:solidFill>
                  <a:schemeClr val="bg1"/>
                </a:solidFill>
                <a:sym typeface="Webdings" panose="05030102010509060703" pitchFamily="18" charset="2"/>
              </a:rPr>
              <a:t></a:t>
            </a:r>
            <a:endParaRPr lang="hu-HU" sz="480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960522" y="4546140"/>
            <a:ext cx="145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smtClean="0">
                <a:solidFill>
                  <a:srgbClr val="7030A0"/>
                </a:solidFill>
                <a:sym typeface="Webdings" panose="05030102010509060703" pitchFamily="18" charset="2"/>
              </a:rPr>
              <a:t></a:t>
            </a:r>
            <a:endParaRPr lang="hu-HU" sz="4800">
              <a:solidFill>
                <a:srgbClr val="7030A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5413307" y="4553959"/>
            <a:ext cx="145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smtClean="0">
                <a:solidFill>
                  <a:schemeClr val="accent2">
                    <a:lumMod val="75000"/>
                  </a:schemeClr>
                </a:solidFill>
                <a:sym typeface="Webdings" panose="05030102010509060703" pitchFamily="18" charset="2"/>
              </a:rPr>
              <a:t></a:t>
            </a:r>
            <a:endParaRPr lang="hu-HU" sz="4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4600732" y="4538322"/>
            <a:ext cx="145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smtClean="0">
                <a:solidFill>
                  <a:srgbClr val="002060"/>
                </a:solidFill>
                <a:sym typeface="Webdings" panose="05030102010509060703" pitchFamily="18" charset="2"/>
              </a:rPr>
              <a:t></a:t>
            </a:r>
            <a:endParaRPr lang="hu-HU" sz="4800">
              <a:solidFill>
                <a:srgbClr val="002060"/>
              </a:solidFill>
            </a:endParaRPr>
          </a:p>
        </p:txBody>
      </p:sp>
      <p:sp>
        <p:nvSpPr>
          <p:cNvPr id="35" name="Kereszt 34"/>
          <p:cNvSpPr/>
          <p:nvPr/>
        </p:nvSpPr>
        <p:spPr>
          <a:xfrm>
            <a:off x="6226340" y="5186645"/>
            <a:ext cx="296912" cy="307934"/>
          </a:xfrm>
          <a:prstGeom prst="plus">
            <a:avLst>
              <a:gd name="adj" fmla="val 4012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doboz 36"/>
          <p:cNvSpPr txBox="1"/>
          <p:nvPr/>
        </p:nvSpPr>
        <p:spPr>
          <a:xfrm>
            <a:off x="3220262" y="5236492"/>
            <a:ext cx="7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Text</a:t>
            </a:r>
            <a:endParaRPr lang="hu-HU"/>
          </a:p>
        </p:txBody>
      </p:sp>
      <p:sp>
        <p:nvSpPr>
          <p:cNvPr id="38" name="Szövegdoboz 37"/>
          <p:cNvSpPr txBox="1"/>
          <p:nvPr/>
        </p:nvSpPr>
        <p:spPr>
          <a:xfrm>
            <a:off x="3997266" y="5178326"/>
            <a:ext cx="7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Kép</a:t>
            </a:r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4621795" y="5178326"/>
            <a:ext cx="7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Film</a:t>
            </a:r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5424067" y="5187663"/>
            <a:ext cx="7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Hang</a:t>
            </a:r>
            <a:endParaRPr lang="hu-HU"/>
          </a:p>
        </p:txBody>
      </p:sp>
      <p:sp>
        <p:nvSpPr>
          <p:cNvPr id="41" name="Szövegdoboz 40"/>
          <p:cNvSpPr txBox="1"/>
          <p:nvPr/>
        </p:nvSpPr>
        <p:spPr>
          <a:xfrm>
            <a:off x="7568644" y="4310499"/>
            <a:ext cx="1452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</a:t>
            </a:r>
            <a:endParaRPr lang="hu-HU" sz="8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7593249" y="5441845"/>
            <a:ext cx="7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mtClean="0"/>
              <a:t>Link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179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/>
          <p:cNvSpPr/>
          <p:nvPr/>
        </p:nvSpPr>
        <p:spPr>
          <a:xfrm>
            <a:off x="7494662" y="278414"/>
            <a:ext cx="4520725" cy="648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47374" y="174760"/>
            <a:ext cx="2464139" cy="641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999861" y="-43117"/>
            <a:ext cx="473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smtClean="0">
                <a:solidFill>
                  <a:schemeClr val="bg1"/>
                </a:solidFill>
              </a:rPr>
              <a:t>Multimédia-Eszközök</a:t>
            </a:r>
            <a:endParaRPr lang="hu-HU" sz="2800" dirty="0" smtClean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71223" y="647234"/>
            <a:ext cx="27637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smtClean="0">
                <a:solidFill>
                  <a:schemeClr val="bg1"/>
                </a:solidFill>
              </a:rPr>
              <a:t>Multimédiás eszközök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bg1"/>
                </a:solidFill>
              </a:rPr>
              <a:t>Fényképezőgép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bg1"/>
                </a:solidFill>
              </a:rPr>
              <a:t>Kamera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bg1"/>
                </a:solidFill>
              </a:rPr>
              <a:t>Mikrofon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bg1"/>
                </a:solidFill>
              </a:rPr>
              <a:t>Scanner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bg1"/>
                </a:solidFill>
              </a:rPr>
              <a:t>Nyomtató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bg1"/>
                </a:solidFill>
              </a:rPr>
              <a:t>Plotter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bg1"/>
                </a:solidFill>
              </a:rPr>
              <a:t>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bg1"/>
                </a:solidFill>
              </a:rPr>
              <a:t>Projektor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mtClean="0">
                <a:solidFill>
                  <a:schemeClr val="bg1"/>
                </a:solidFill>
              </a:rPr>
              <a:t>Hangszóró</a:t>
            </a:r>
            <a:endParaRPr lang="hu-HU" b="1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3" y="2439505"/>
            <a:ext cx="1888619" cy="8309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3" y="2931409"/>
            <a:ext cx="1757847" cy="112502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02" y="2475504"/>
            <a:ext cx="2558183" cy="191863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63" y="797253"/>
            <a:ext cx="1705898" cy="130501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10" y="951883"/>
            <a:ext cx="1885111" cy="94255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30" y="4833488"/>
            <a:ext cx="1514437" cy="151443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63" y="4848954"/>
            <a:ext cx="1846131" cy="184613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3" y="3465934"/>
            <a:ext cx="1541187" cy="113020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26" y="746851"/>
            <a:ext cx="1543474" cy="133253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37" y="3601308"/>
            <a:ext cx="2906483" cy="2906483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007978" y="6383708"/>
            <a:ext cx="2110018" cy="37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Adatfeldolgozás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836225" y="321693"/>
            <a:ext cx="2110018" cy="37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Adatmegjelenítők</a:t>
            </a:r>
            <a:endParaRPr lang="hu-HU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163651" y="188393"/>
            <a:ext cx="2110018" cy="37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Adatlétrehozók</a:t>
            </a:r>
            <a:endParaRPr lang="hu-HU">
              <a:solidFill>
                <a:schemeClr val="bg1"/>
              </a:solidFill>
            </a:endParaRPr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23" name="Szövegdoboz 22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Multimédia eszközök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95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6528330" y="463610"/>
            <a:ext cx="2299218" cy="408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Picture 2" descr="http://blog.codinghorror.com/content/images/uploads/2006/05/6a0120a85dcdae970b0128776fd868970c-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9" y="2797499"/>
            <a:ext cx="4784838" cy="38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707498" y="0"/>
            <a:ext cx="691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smtClean="0">
                <a:solidFill>
                  <a:schemeClr val="bg1"/>
                </a:solidFill>
              </a:rPr>
              <a:t>Multimédia-Pixel </a:t>
            </a:r>
            <a:r>
              <a:rPr lang="hu-HU" sz="2800" dirty="0" smtClean="0">
                <a:solidFill>
                  <a:schemeClr val="bg1"/>
                </a:solidFill>
              </a:rPr>
              <a:t>fogalma (képpont) </a:t>
            </a:r>
            <a:endParaRPr lang="hu-HU" sz="24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62146" y="463609"/>
            <a:ext cx="2175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Képméret arányok</a:t>
            </a:r>
          </a:p>
          <a:p>
            <a:r>
              <a:rPr lang="hu-HU" sz="1600" b="1" dirty="0" smtClean="0">
                <a:solidFill>
                  <a:srgbClr val="FFC000"/>
                </a:solidFill>
              </a:rPr>
              <a:t>4:3 (Régen)</a:t>
            </a:r>
          </a:p>
          <a:p>
            <a:r>
              <a:rPr lang="hu-HU" sz="1600" dirty="0" smtClean="0">
                <a:solidFill>
                  <a:schemeClr val="bg1"/>
                </a:solidFill>
              </a:rPr>
              <a:t>VGA (640x480)</a:t>
            </a:r>
          </a:p>
          <a:p>
            <a:r>
              <a:rPr lang="hu-HU" sz="1600" dirty="0" smtClean="0">
                <a:solidFill>
                  <a:schemeClr val="bg1"/>
                </a:solidFill>
              </a:rPr>
              <a:t>QXGA (2048x2048)</a:t>
            </a: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r>
              <a:rPr lang="hu-HU" sz="1600" b="1" dirty="0" smtClean="0">
                <a:solidFill>
                  <a:srgbClr val="FFC000"/>
                </a:solidFill>
              </a:rPr>
              <a:t>16:9 (Napjainkban)</a:t>
            </a:r>
          </a:p>
          <a:p>
            <a:r>
              <a:rPr lang="hu-HU" sz="1600" dirty="0" smtClean="0">
                <a:solidFill>
                  <a:schemeClr val="bg1"/>
                </a:solidFill>
              </a:rPr>
              <a:t>HD 720 (1280x720)</a:t>
            </a:r>
          </a:p>
          <a:p>
            <a:r>
              <a:rPr lang="hu-HU" sz="1600" dirty="0" smtClean="0">
                <a:solidFill>
                  <a:schemeClr val="bg1"/>
                </a:solidFill>
              </a:rPr>
              <a:t>HD 1080 (1920x1080)</a:t>
            </a:r>
          </a:p>
        </p:txBody>
      </p:sp>
      <p:pic>
        <p:nvPicPr>
          <p:cNvPr id="5" name="Picture 2" descr="http://m.blog.hu/mo/mozaikos/image/%C3%BAj%20g%C3%A9p/tulipanos-mozai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27" y="58567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éptalálat a következ&amp;odblac;re: „pixel dpi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71" y="58567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563751" y="1991561"/>
            <a:ext cx="3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Pixel= 1 képpont a monitoron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1.bp.blogspot.com/-OqU2OATQHVs/VETbKSL-TII/AAAAAAAANcE/sKr3OXj-gxE/s1600/dpi-vs-p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51" y="4858410"/>
            <a:ext cx="4325670" cy="15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6562146" y="2486440"/>
            <a:ext cx="2175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Speciális arányok</a:t>
            </a:r>
          </a:p>
          <a:p>
            <a:r>
              <a:rPr lang="hu-HU" sz="1600" b="1" dirty="0" smtClean="0">
                <a:solidFill>
                  <a:srgbClr val="FFC000"/>
                </a:solidFill>
              </a:rPr>
              <a:t>16:10</a:t>
            </a:r>
            <a:endParaRPr lang="hu-HU" sz="1600" b="1" dirty="0">
              <a:solidFill>
                <a:srgbClr val="FFC000"/>
              </a:solidFill>
            </a:endParaRPr>
          </a:p>
          <a:p>
            <a:r>
              <a:rPr lang="hu-HU" sz="1600" dirty="0">
                <a:solidFill>
                  <a:schemeClr val="bg1"/>
                </a:solidFill>
              </a:rPr>
              <a:t>WSXGA (1680x1050</a:t>
            </a:r>
          </a:p>
          <a:p>
            <a:r>
              <a:rPr lang="hu-HU" sz="1600" dirty="0">
                <a:solidFill>
                  <a:schemeClr val="bg1"/>
                </a:solidFill>
              </a:rPr>
              <a:t>WQXGA (2560x1600)</a:t>
            </a:r>
          </a:p>
          <a:p>
            <a:r>
              <a:rPr lang="hu-HU" sz="1600" b="1" dirty="0" smtClean="0">
                <a:solidFill>
                  <a:srgbClr val="FFC000"/>
                </a:solidFill>
              </a:rPr>
              <a:t>5:4</a:t>
            </a:r>
            <a:endParaRPr lang="hu-HU" sz="1600" b="1" dirty="0">
              <a:solidFill>
                <a:srgbClr val="FFC000"/>
              </a:solidFill>
            </a:endParaRPr>
          </a:p>
          <a:p>
            <a:r>
              <a:rPr lang="hu-HU" sz="1600" dirty="0">
                <a:solidFill>
                  <a:schemeClr val="bg1"/>
                </a:solidFill>
              </a:rPr>
              <a:t>SXGA (1280x1024)</a:t>
            </a:r>
          </a:p>
          <a:p>
            <a:r>
              <a:rPr lang="hu-HU" sz="1600" dirty="0">
                <a:solidFill>
                  <a:schemeClr val="bg1"/>
                </a:solidFill>
              </a:rPr>
              <a:t>QSXGA (2560x2048</a:t>
            </a:r>
            <a:r>
              <a:rPr lang="hu-HU" sz="1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hu-HU" sz="1600" dirty="0" err="1" smtClean="0">
                <a:solidFill>
                  <a:schemeClr val="bg1"/>
                </a:solidFill>
              </a:rPr>
              <a:t>Stb</a:t>
            </a:r>
            <a:r>
              <a:rPr lang="hu-HU" sz="1600" dirty="0" smtClean="0">
                <a:solidFill>
                  <a:schemeClr val="bg1"/>
                </a:solidFill>
              </a:rPr>
              <a:t>………..(</a:t>
            </a:r>
            <a:r>
              <a:rPr lang="hu-HU" sz="1600" smtClean="0">
                <a:solidFill>
                  <a:schemeClr val="bg1"/>
                </a:solidFill>
              </a:rPr>
              <a:t>Sok van!)</a:t>
            </a:r>
            <a:endParaRPr lang="hu-HU" sz="1600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49" y="1190927"/>
            <a:ext cx="2215934" cy="2973458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8932244" y="523220"/>
            <a:ext cx="256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Felbontás beállítása monitornál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293200" y="4489084"/>
            <a:ext cx="30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Monitor kontra nyomtató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166986" y="647061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PPI=Pixel Per Inch   DPI=</a:t>
            </a:r>
            <a:r>
              <a:rPr lang="hu-HU" dirty="0" err="1" smtClean="0">
                <a:solidFill>
                  <a:schemeClr val="bg1"/>
                </a:solidFill>
              </a:rPr>
              <a:t>Dot</a:t>
            </a:r>
            <a:r>
              <a:rPr lang="hu-HU" dirty="0" smtClean="0">
                <a:solidFill>
                  <a:schemeClr val="bg1"/>
                </a:solidFill>
              </a:rPr>
              <a:t> Per Inch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5" y="574480"/>
            <a:ext cx="1479014" cy="1446437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671529" y="1966310"/>
            <a:ext cx="195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pixel 3 alapszíne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R</a:t>
            </a:r>
            <a:r>
              <a:rPr lang="hu-HU" b="1" dirty="0" smtClean="0">
                <a:solidFill>
                  <a:srgbClr val="00B050"/>
                </a:solidFill>
              </a:rPr>
              <a:t>G</a:t>
            </a:r>
            <a:r>
              <a:rPr lang="hu-HU" b="1" dirty="0" smtClean="0">
                <a:solidFill>
                  <a:srgbClr val="00B0F0"/>
                </a:solidFill>
              </a:rPr>
              <a:t>B</a:t>
            </a:r>
            <a:endParaRPr lang="hu-HU" b="1" dirty="0">
              <a:solidFill>
                <a:srgbClr val="00B0F0"/>
              </a:solidFill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20" name="Szövegdoboz 19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Multimédia-Pixel fogalma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Téglalap 21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4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Szövegdoboz 5"/>
          <p:cNvSpPr txBox="1"/>
          <p:nvPr/>
        </p:nvSpPr>
        <p:spPr>
          <a:xfrm>
            <a:off x="2059536" y="2486440"/>
            <a:ext cx="261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bg1"/>
                </a:solidFill>
              </a:rPr>
              <a:t>Monitor felbontások</a:t>
            </a:r>
            <a:endParaRPr lang="hu-H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8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33" y="3242165"/>
            <a:ext cx="2884744" cy="27541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55" y="2860069"/>
            <a:ext cx="3365500" cy="32131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9" y="827978"/>
            <a:ext cx="2414187" cy="24141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71" y="767986"/>
            <a:ext cx="2534170" cy="25341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700416" y="0"/>
            <a:ext cx="327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smtClean="0">
                <a:solidFill>
                  <a:schemeClr val="bg1"/>
                </a:solidFill>
              </a:rPr>
              <a:t>Színkeverések I.</a:t>
            </a:r>
            <a:endParaRPr lang="hu-HU" sz="3600" b="1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41628" y="-13654"/>
            <a:ext cx="299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bg1"/>
                </a:solidFill>
              </a:rPr>
              <a:t>Monitorok</a:t>
            </a:r>
          </a:p>
          <a:p>
            <a:pPr algn="ctr"/>
            <a:r>
              <a:rPr lang="hu-HU" b="1" smtClean="0">
                <a:solidFill>
                  <a:schemeClr val="bg1"/>
                </a:solidFill>
              </a:rPr>
              <a:t>Alapegység=Pixel</a:t>
            </a:r>
          </a:p>
          <a:p>
            <a:pPr algn="ctr"/>
            <a:r>
              <a:rPr lang="hu-HU" b="1" smtClean="0">
                <a:solidFill>
                  <a:schemeClr val="bg1"/>
                </a:solidFill>
              </a:rPr>
              <a:t>(Additív-összeadó)</a:t>
            </a:r>
            <a:endParaRPr lang="hu-HU" b="1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481581" y="124845"/>
            <a:ext cx="299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bg1"/>
                </a:solidFill>
              </a:rPr>
              <a:t>Nyomdatechnika</a:t>
            </a:r>
          </a:p>
          <a:p>
            <a:pPr algn="ctr"/>
            <a:r>
              <a:rPr lang="hu-HU" b="1" smtClean="0">
                <a:solidFill>
                  <a:schemeClr val="bg1"/>
                </a:solidFill>
              </a:rPr>
              <a:t>Alapegység=Dot</a:t>
            </a:r>
          </a:p>
          <a:p>
            <a:pPr algn="ctr"/>
            <a:r>
              <a:rPr lang="hu-HU" b="1" smtClean="0">
                <a:solidFill>
                  <a:schemeClr val="bg1"/>
                </a:solidFill>
              </a:rPr>
              <a:t>(Szubtraktív-kivonó)</a:t>
            </a:r>
            <a:endParaRPr lang="hu-HU" b="1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929497" y="6616660"/>
            <a:ext cx="1975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smtClean="0">
                <a:solidFill>
                  <a:schemeClr val="bg1"/>
                </a:solidFill>
              </a:rPr>
              <a:t>www.szinkommunikacio.hu</a:t>
            </a:r>
            <a:endParaRPr lang="hu-HU" sz="120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452359" y="6442501"/>
            <a:ext cx="3247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>
                <a:solidFill>
                  <a:schemeClr val="bg1"/>
                </a:solidFill>
              </a:rPr>
              <a:t>http://www.szinkommunikacio.hu/13_10.htm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15" name="Szövegdoboz 14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Szzínkeverés I.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Téglalap 16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5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18" name="Szövegdoboz 17"/>
          <p:cNvSpPr txBox="1"/>
          <p:nvPr/>
        </p:nvSpPr>
        <p:spPr>
          <a:xfrm>
            <a:off x="1150205" y="5996279"/>
            <a:ext cx="318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bg1"/>
                </a:solidFill>
              </a:rPr>
              <a:t>Additív (összeadó)-színkeverés</a:t>
            </a:r>
            <a:endParaRPr lang="hu-HU" b="1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980350" y="6073169"/>
            <a:ext cx="341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bg1"/>
                </a:solidFill>
              </a:rPr>
              <a:t>Szubtraktív (kivonó)-színkeverés</a:t>
            </a:r>
            <a:endParaRPr lang="hu-HU" b="1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8015955" y="6396334"/>
            <a:ext cx="34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bg1"/>
                </a:solidFill>
              </a:rPr>
              <a:t>Zöld+Kék+Vörös= Fekete</a:t>
            </a:r>
            <a:endParaRPr lang="hu-HU" b="1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71028" y="6350168"/>
            <a:ext cx="34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smtClean="0">
                <a:solidFill>
                  <a:schemeClr val="bg1"/>
                </a:solidFill>
              </a:rPr>
              <a:t>Sárga+Bíbor+Cián= Fehér</a:t>
            </a:r>
            <a:endParaRPr lang="hu-HU" b="1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00415" y="1559293"/>
            <a:ext cx="341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bg1"/>
                </a:solidFill>
              </a:rPr>
              <a:t>A PIXEL a monitor elemi egysége</a:t>
            </a:r>
          </a:p>
          <a:p>
            <a:r>
              <a:rPr lang="hu-HU" smtClean="0">
                <a:solidFill>
                  <a:schemeClr val="bg1"/>
                </a:solidFill>
              </a:rPr>
              <a:t>A DOT a nyomtatott dokumentum elemi egysége</a:t>
            </a:r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9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00416" y="0"/>
            <a:ext cx="34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smtClean="0">
                <a:solidFill>
                  <a:schemeClr val="bg1"/>
                </a:solidFill>
              </a:rPr>
              <a:t>Színkeverések II.</a:t>
            </a:r>
            <a:endParaRPr lang="hu-HU" sz="3600" b="1">
              <a:solidFill>
                <a:schemeClr val="bg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4" name="Szövegdoboz 3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Színkeverés II.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5" name="Téglalap 4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6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02" y="663477"/>
            <a:ext cx="4640512" cy="209977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42" y="663477"/>
            <a:ext cx="4243884" cy="1920310"/>
          </a:xfrm>
          <a:prstGeom prst="rect">
            <a:avLst/>
          </a:prstGeom>
        </p:spPr>
      </p:pic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80508"/>
              </p:ext>
            </p:extLst>
          </p:nvPr>
        </p:nvGraphicFramePr>
        <p:xfrm>
          <a:off x="7167342" y="2651296"/>
          <a:ext cx="43944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812">
                  <a:extLst>
                    <a:ext uri="{9D8B030D-6E8A-4147-A177-3AD203B41FA5}">
                      <a16:colId xmlns:a16="http://schemas.microsoft.com/office/drawing/2014/main" val="3130044919"/>
                    </a:ext>
                  </a:extLst>
                </a:gridCol>
                <a:gridCol w="1464812">
                  <a:extLst>
                    <a:ext uri="{9D8B030D-6E8A-4147-A177-3AD203B41FA5}">
                      <a16:colId xmlns:a16="http://schemas.microsoft.com/office/drawing/2014/main" val="1509284697"/>
                    </a:ext>
                  </a:extLst>
                </a:gridCol>
                <a:gridCol w="1464812">
                  <a:extLst>
                    <a:ext uri="{9D8B030D-6E8A-4147-A177-3AD203B41FA5}">
                      <a16:colId xmlns:a16="http://schemas.microsoft.com/office/drawing/2014/main" val="1746873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Tiszta bíbor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Rózsaszín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Barna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5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R=255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R=249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R=123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801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G=0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G=185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G=61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0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B=132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B=185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B=61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3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H=329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H=0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H=0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98018"/>
                  </a:ext>
                </a:extLst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67379"/>
              </p:ext>
            </p:extLst>
          </p:nvPr>
        </p:nvGraphicFramePr>
        <p:xfrm>
          <a:off x="1259482" y="2943855"/>
          <a:ext cx="45653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784">
                  <a:extLst>
                    <a:ext uri="{9D8B030D-6E8A-4147-A177-3AD203B41FA5}">
                      <a16:colId xmlns:a16="http://schemas.microsoft.com/office/drawing/2014/main" val="2119528941"/>
                    </a:ext>
                  </a:extLst>
                </a:gridCol>
                <a:gridCol w="1521784">
                  <a:extLst>
                    <a:ext uri="{9D8B030D-6E8A-4147-A177-3AD203B41FA5}">
                      <a16:colId xmlns:a16="http://schemas.microsoft.com/office/drawing/2014/main" val="3377274140"/>
                    </a:ext>
                  </a:extLst>
                </a:gridCol>
                <a:gridCol w="1521784">
                  <a:extLst>
                    <a:ext uri="{9D8B030D-6E8A-4147-A177-3AD203B41FA5}">
                      <a16:colId xmlns:a16="http://schemas.microsoft.com/office/drawing/2014/main" val="3086385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Fehér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Szürke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Fekete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987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R=G=B=255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R=G=B=173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mtClean="0"/>
                        <a:t>R=G=B=0</a:t>
                      </a:r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9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mtClean="0"/>
                        <a:t>L=100</a:t>
                      </a:r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mtClean="0"/>
                        <a:t>L=68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mtClean="0"/>
                        <a:t>L=0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358257"/>
                  </a:ext>
                </a:extLst>
              </a:tr>
            </a:tbl>
          </a:graphicData>
        </a:graphic>
      </p:graphicFrame>
      <p:sp>
        <p:nvSpPr>
          <p:cNvPr id="13" name="Téglalap 12"/>
          <p:cNvSpPr/>
          <p:nvPr/>
        </p:nvSpPr>
        <p:spPr>
          <a:xfrm>
            <a:off x="1184322" y="4360300"/>
            <a:ext cx="4640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</a:rPr>
              <a:t>A semleges fehér, szürke és fekete, a megfelelő R,G,B értékekkel.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A L (Lightness) érték a világosságot jelöli 0-100 között</a:t>
            </a:r>
          </a:p>
        </p:txBody>
      </p:sp>
      <p:sp>
        <p:nvSpPr>
          <p:cNvPr id="14" name="Téglalap 13"/>
          <p:cNvSpPr/>
          <p:nvPr/>
        </p:nvSpPr>
        <p:spPr>
          <a:xfrm>
            <a:off x="7213868" y="4617678"/>
            <a:ext cx="43013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</a:rPr>
              <a:t>Egy tiszta szín (bíbor) és két tört árnyalat (rózsaszín, barna) R,G,B értékei. A RGB alpixelek különböző intenzitással világítanak.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A H (hue) érték a színkörben elfoglalt helyet jelöli, a szín kerületi szögével, a H=0º a vörös, H=120º a zöld, stb.</a:t>
            </a:r>
          </a:p>
        </p:txBody>
      </p:sp>
    </p:spTree>
    <p:extLst>
      <p:ext uri="{BB962C8B-B14F-4D97-AF65-F5344CB8AC3E}">
        <p14:creationId xmlns:p14="http://schemas.microsoft.com/office/powerpoint/2010/main" val="141326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88762" y="0"/>
            <a:ext cx="10434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smtClean="0">
                <a:solidFill>
                  <a:schemeClr val="bg1"/>
                </a:solidFill>
              </a:rPr>
              <a:t>Renderelés</a:t>
            </a:r>
          </a:p>
          <a:p>
            <a:r>
              <a:rPr lang="hu-HU" b="1" smtClean="0">
                <a:solidFill>
                  <a:schemeClr val="bg1"/>
                </a:solidFill>
              </a:rPr>
              <a:t>A </a:t>
            </a:r>
            <a:r>
              <a:rPr lang="hu-HU" b="1">
                <a:solidFill>
                  <a:schemeClr val="bg1"/>
                </a:solidFill>
              </a:rPr>
              <a:t>render</a:t>
            </a:r>
            <a:r>
              <a:rPr lang="hu-HU">
                <a:solidFill>
                  <a:schemeClr val="bg1"/>
                </a:solidFill>
              </a:rPr>
              <a:t> az a folyamat, ami </a:t>
            </a:r>
            <a:r>
              <a:rPr lang="hu-HU" b="1">
                <a:solidFill>
                  <a:schemeClr val="bg1"/>
                </a:solidFill>
              </a:rPr>
              <a:t>a háromdimenziós adatokat emberi szem által felismerhető 2D-s képpé alakítja.</a:t>
            </a:r>
            <a:endParaRPr lang="hu-HU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07" y="1644531"/>
            <a:ext cx="8516361" cy="4790453"/>
          </a:xfrm>
          <a:prstGeom prst="rect">
            <a:avLst/>
          </a:prstGeom>
        </p:spPr>
      </p:pic>
      <p:grpSp>
        <p:nvGrpSpPr>
          <p:cNvPr id="5" name="Csoportba foglalás 4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6" name="Szövegdoboz 5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Renderelés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7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63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99162" y="1083053"/>
            <a:ext cx="1118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>
                <a:solidFill>
                  <a:schemeClr val="bg1"/>
                </a:solidFill>
              </a:rPr>
              <a:t>Grabbelés: </a:t>
            </a:r>
            <a:r>
              <a:rPr lang="hu-HU">
                <a:solidFill>
                  <a:schemeClr val="bg1"/>
                </a:solidFill>
              </a:rPr>
              <a:t>Zenei CD-ről számítógépes hangfájlba írunk zenéket. A Grabbelés eredetileg wav formátumban alakítja át a CD hangsávjait (track), de lehet mp3-ban is átalakítani a track-eket</a:t>
            </a:r>
            <a:r>
              <a:rPr lang="hu-HU" smtClean="0">
                <a:solidFill>
                  <a:schemeClr val="bg1"/>
                </a:solidFill>
              </a:rPr>
              <a:t>.</a:t>
            </a:r>
            <a:endParaRPr lang="hu-HU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09" y="1811708"/>
            <a:ext cx="5914727" cy="48796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21765" y="0"/>
            <a:ext cx="4674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smtClean="0">
                <a:solidFill>
                  <a:schemeClr val="bg1"/>
                </a:solidFill>
              </a:rPr>
              <a:t>Grabbelés</a:t>
            </a:r>
            <a:endParaRPr lang="hu-HU" sz="6000" b="1">
              <a:solidFill>
                <a:schemeClr val="bg1"/>
              </a:solidFill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-158172" y="-44409"/>
            <a:ext cx="896972" cy="6855407"/>
            <a:chOff x="-158172" y="-44409"/>
            <a:chExt cx="896972" cy="6855407"/>
          </a:xfrm>
        </p:grpSpPr>
        <p:sp>
          <p:nvSpPr>
            <p:cNvPr id="6" name="Szövegdoboz 5"/>
            <p:cNvSpPr txBox="1"/>
            <p:nvPr/>
          </p:nvSpPr>
          <p:spPr>
            <a:xfrm>
              <a:off x="43496" y="615353"/>
              <a:ext cx="553998" cy="6195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vert="vert" wrap="square" rtlCol="0">
              <a:spAutoFit/>
            </a:bodyPr>
            <a:lstStyle/>
            <a:p>
              <a:r>
                <a:rPr lang="hu-HU" sz="2400" b="1" smtClean="0">
                  <a:solidFill>
                    <a:srgbClr val="FFC000"/>
                  </a:solidFill>
                </a:rPr>
                <a:t>Grabbelés</a:t>
              </a:r>
              <a:endParaRPr lang="hu-HU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>
              <a:off x="43496" y="19251"/>
              <a:ext cx="553998" cy="5587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-158172" y="-44409"/>
              <a:ext cx="89697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4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8</a:t>
              </a:r>
              <a:endParaRPr lang="hu-HU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93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712</Words>
  <Application>Microsoft Office PowerPoint</Application>
  <PresentationFormat>Szélesvásznú</PresentationFormat>
  <Paragraphs>293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Webdings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Multimédia</dc:title>
  <dc:creator>Admin</dc:creator>
  <cp:lastModifiedBy>Admin</cp:lastModifiedBy>
  <cp:revision>71</cp:revision>
  <dcterms:created xsi:type="dcterms:W3CDTF">2019-11-29T09:00:11Z</dcterms:created>
  <dcterms:modified xsi:type="dcterms:W3CDTF">2020-01-07T12:49:10Z</dcterms:modified>
</cp:coreProperties>
</file>